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webp" ContentType="image/jpe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4" r:id="rId4"/>
    <p:sldMasterId id="2147483686" r:id="rId5"/>
  </p:sldMasterIdLst>
  <p:notesMasterIdLst>
    <p:notesMasterId r:id="rId41"/>
  </p:notesMasterIdLst>
  <p:sldIdLst>
    <p:sldId id="256" r:id="rId6"/>
    <p:sldId id="257" r:id="rId7"/>
    <p:sldId id="260" r:id="rId8"/>
    <p:sldId id="270" r:id="rId9"/>
    <p:sldId id="266" r:id="rId10"/>
    <p:sldId id="269" r:id="rId11"/>
    <p:sldId id="261" r:id="rId12"/>
    <p:sldId id="264" r:id="rId13"/>
    <p:sldId id="273" r:id="rId14"/>
    <p:sldId id="263" r:id="rId15"/>
    <p:sldId id="274" r:id="rId16"/>
    <p:sldId id="277" r:id="rId17"/>
    <p:sldId id="280" r:id="rId18"/>
    <p:sldId id="275" r:id="rId19"/>
    <p:sldId id="281" r:id="rId20"/>
    <p:sldId id="296" r:id="rId21"/>
    <p:sldId id="282" r:id="rId22"/>
    <p:sldId id="283" r:id="rId23"/>
    <p:sldId id="284" r:id="rId24"/>
    <p:sldId id="285" r:id="rId25"/>
    <p:sldId id="286" r:id="rId26"/>
    <p:sldId id="287" r:id="rId27"/>
    <p:sldId id="276" r:id="rId28"/>
    <p:sldId id="294" r:id="rId29"/>
    <p:sldId id="298" r:id="rId30"/>
    <p:sldId id="262" r:id="rId31"/>
    <p:sldId id="265" r:id="rId32"/>
    <p:sldId id="271" r:id="rId33"/>
    <p:sldId id="290" r:id="rId34"/>
    <p:sldId id="292" r:id="rId35"/>
    <p:sldId id="293" r:id="rId36"/>
    <p:sldId id="267" r:id="rId37"/>
    <p:sldId id="278" r:id="rId38"/>
    <p:sldId id="279" r:id="rId39"/>
    <p:sldId id="29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D0B99E8-ABDD-44DA-8057-4798734BC798}">
          <p14:sldIdLst>
            <p14:sldId id="256"/>
            <p14:sldId id="257"/>
          </p14:sldIdLst>
        </p14:section>
        <p14:section name="Main" id="{95D2F317-1653-42D8-90B6-17255F438977}">
          <p14:sldIdLst>
            <p14:sldId id="260"/>
            <p14:sldId id="270"/>
            <p14:sldId id="266"/>
            <p14:sldId id="269"/>
            <p14:sldId id="261"/>
            <p14:sldId id="264"/>
            <p14:sldId id="273"/>
            <p14:sldId id="263"/>
            <p14:sldId id="274"/>
            <p14:sldId id="277"/>
            <p14:sldId id="280"/>
            <p14:sldId id="275"/>
            <p14:sldId id="281"/>
            <p14:sldId id="296"/>
            <p14:sldId id="282"/>
            <p14:sldId id="283"/>
            <p14:sldId id="284"/>
            <p14:sldId id="285"/>
            <p14:sldId id="286"/>
            <p14:sldId id="287"/>
            <p14:sldId id="276"/>
            <p14:sldId id="294"/>
            <p14:sldId id="298"/>
          </p14:sldIdLst>
        </p14:section>
        <p14:section name="Supplementary" id="{A3DA53C4-ACC9-49BA-8C51-1F28E4A8E43C}">
          <p14:sldIdLst>
            <p14:sldId id="262"/>
            <p14:sldId id="265"/>
            <p14:sldId id="271"/>
            <p14:sldId id="290"/>
            <p14:sldId id="292"/>
            <p14:sldId id="293"/>
            <p14:sldId id="267"/>
            <p14:sldId id="278"/>
            <p14:sldId id="279"/>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4C22"/>
    <a:srgbClr val="FFB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9B48C4-4823-431C-8431-3F73D009DDE1}" v="37" dt="2020-03-11T13:03:02.4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64780" autoAdjust="0"/>
  </p:normalViewPr>
  <p:slideViewPr>
    <p:cSldViewPr snapToGrid="0">
      <p:cViewPr>
        <p:scale>
          <a:sx n="75" d="100"/>
          <a:sy n="75" d="100"/>
        </p:scale>
        <p:origin x="840" y="-4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94BF7D-64B2-44A3-9D53-B9210BCBE8AD}" type="datetimeFigureOut">
              <a:rPr lang="en-US" smtClean="0"/>
              <a:t>3/11/2020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CF5512-C0AD-47CE-A269-C74A2ACFE210}" type="slidenum">
              <a:rPr lang="en-US" smtClean="0"/>
              <a:t>‹#›</a:t>
            </a:fld>
            <a:endParaRPr lang="en-US"/>
          </a:p>
        </p:txBody>
      </p:sp>
    </p:spTree>
    <p:extLst>
      <p:ext uri="{BB962C8B-B14F-4D97-AF65-F5344CB8AC3E}">
        <p14:creationId xmlns:p14="http://schemas.microsoft.com/office/powerpoint/2010/main" val="4123705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my name is Ian, I’m a Policy Analyst here at CRRC, and today I’m going to talk about drug use in Georgia. </a:t>
            </a:r>
          </a:p>
          <a:p>
            <a:endParaRPr lang="en-US" dirty="0"/>
          </a:p>
          <a:p>
            <a:r>
              <a:rPr lang="en-US" dirty="0"/>
              <a:t>I’m going to begin by giving a little bit of background on Georgia’s recent history with drugs, I’ll then take a look at how the drugs that are being used and the way they are bought are changing.</a:t>
            </a:r>
          </a:p>
          <a:p>
            <a:endParaRPr lang="en-US" dirty="0"/>
          </a:p>
          <a:p>
            <a:r>
              <a:rPr lang="en-US" dirty="0"/>
              <a:t>After that, I’ll introduce my research, which attempts to learn more about drug use in Georgia through a study of an online marketplace for trade in illicit substances, before presenting my findings. </a:t>
            </a:r>
          </a:p>
          <a:p>
            <a:endParaRPr lang="en-US" dirty="0"/>
          </a:p>
          <a:p>
            <a:r>
              <a:rPr lang="en-US" dirty="0"/>
              <a:t>We’ll see that drug markets in Georgia in 2020 are diverse and </a:t>
            </a:r>
            <a:r>
              <a:rPr lang="en-US" dirty="0" err="1"/>
              <a:t>colourful</a:t>
            </a:r>
            <a:r>
              <a:rPr lang="en-US" dirty="0"/>
              <a:t> places. We’ll cover a number of substances and concepts that will undoubtedly be new to many of you. I really don’t mind being interrupted if anyone needs clarification on anything, but please keep broader questions to the end.</a:t>
            </a:r>
          </a:p>
          <a:p>
            <a:endParaRPr lang="en-US" dirty="0"/>
          </a:p>
          <a:p>
            <a:r>
              <a:rPr lang="en-US" dirty="0"/>
              <a:t>This is, as the title of the series suggests, a work in progress: data collection was only completed last week, and a lot of what I’ll present today is descriptive and exploratory. I’m very much keen to hear feedback and new perspective on what I’m doing, and to have any errors corrected before I can commit them to paper.</a:t>
            </a:r>
          </a:p>
          <a:p>
            <a:endParaRPr lang="en-US" dirty="0"/>
          </a:p>
          <a:p>
            <a:r>
              <a:rPr lang="en-US" dirty="0"/>
              <a:t>Are we sitting comfortably? Then I’ll begin.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begin today’s presentation with a statistic. When I first came across it, I found it a little shocking. </a:t>
            </a:r>
          </a:p>
          <a:p>
            <a:endParaRPr lang="en-US" dirty="0"/>
          </a:p>
        </p:txBody>
      </p:sp>
      <p:sp>
        <p:nvSpPr>
          <p:cNvPr id="4" name="Slide Number Placeholder 3"/>
          <p:cNvSpPr>
            <a:spLocks noGrp="1"/>
          </p:cNvSpPr>
          <p:nvPr>
            <p:ph type="sldNum" sz="quarter" idx="5"/>
          </p:nvPr>
        </p:nvSpPr>
        <p:spPr/>
        <p:txBody>
          <a:bodyPr/>
          <a:lstStyle/>
          <a:p>
            <a:fld id="{BDCF5512-C0AD-47CE-A269-C74A2ACFE210}" type="slidenum">
              <a:rPr lang="en-US" smtClean="0"/>
              <a:t>2</a:t>
            </a:fld>
            <a:endParaRPr lang="en-US"/>
          </a:p>
        </p:txBody>
      </p:sp>
    </p:spTree>
    <p:extLst>
      <p:ext uri="{BB962C8B-B14F-4D97-AF65-F5344CB8AC3E}">
        <p14:creationId xmlns:p14="http://schemas.microsoft.com/office/powerpoint/2010/main" val="1476332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So, what am I doing with this website?</a:t>
            </a:r>
          </a:p>
        </p:txBody>
      </p:sp>
      <p:sp>
        <p:nvSpPr>
          <p:cNvPr id="4" name="Slide Number Placeholder 3"/>
          <p:cNvSpPr>
            <a:spLocks noGrp="1"/>
          </p:cNvSpPr>
          <p:nvPr>
            <p:ph type="sldNum" sz="quarter" idx="5"/>
          </p:nvPr>
        </p:nvSpPr>
        <p:spPr/>
        <p:txBody>
          <a:bodyPr/>
          <a:lstStyle/>
          <a:p>
            <a:fld id="{BDCF5512-C0AD-47CE-A269-C74A2ACFE210}" type="slidenum">
              <a:rPr lang="en-US" smtClean="0"/>
              <a:t>11</a:t>
            </a:fld>
            <a:endParaRPr lang="en-US"/>
          </a:p>
        </p:txBody>
      </p:sp>
    </p:spTree>
    <p:extLst>
      <p:ext uri="{BB962C8B-B14F-4D97-AF65-F5344CB8AC3E}">
        <p14:creationId xmlns:p14="http://schemas.microsoft.com/office/powerpoint/2010/main" val="246745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undertaking an ongoing web-scrape of the </a:t>
            </a:r>
            <a:r>
              <a:rPr lang="en-US" dirty="0" err="1"/>
              <a:t>Matanga</a:t>
            </a:r>
            <a:r>
              <a:rPr lang="en-US" dirty="0"/>
              <a:t> platform. I started playing around with it in November last year, but due to other priorities and a few technical hitches, I’ve only recently completed a full one month scrape, which covers most of February and early March 2020.</a:t>
            </a:r>
          </a:p>
          <a:p>
            <a:endParaRPr lang="en-US" dirty="0"/>
          </a:p>
          <a:p>
            <a:r>
              <a:rPr lang="en-US" dirty="0"/>
              <a:t>For those of you who haven’t encountered </a:t>
            </a:r>
            <a:r>
              <a:rPr lang="en-US" dirty="0" err="1"/>
              <a:t>webscraping</a:t>
            </a:r>
            <a:r>
              <a:rPr lang="en-US" dirty="0"/>
              <a:t> before, it’s a process for systematically converting html into machine-readable data. Going from [flick back] to a tabular structure – like an Excel sheet. This approach has been used by many other researchers in the past, I’ve taken particular inspiration from Aldridge and </a:t>
            </a:r>
            <a:r>
              <a:rPr lang="en-US" dirty="0" err="1"/>
              <a:t>Decary</a:t>
            </a:r>
            <a:r>
              <a:rPr lang="en-US" dirty="0"/>
              <a:t> </a:t>
            </a:r>
            <a:r>
              <a:rPr lang="en-US" dirty="0" err="1"/>
              <a:t>Hetu</a:t>
            </a:r>
            <a:r>
              <a:rPr lang="en-US" dirty="0"/>
              <a:t>, but as far as I’m aware this is the first time something like this has been done that focuses on Georgia.</a:t>
            </a:r>
          </a:p>
          <a:p>
            <a:endParaRPr lang="en-US" dirty="0"/>
          </a:p>
          <a:p>
            <a:r>
              <a:rPr lang="en-US" dirty="0"/>
              <a:t>After cleaning, I get around 20,000 records, which are repeat observations of around 400 unique listings, from 72 vendors. </a:t>
            </a:r>
          </a:p>
          <a:p>
            <a:endParaRPr lang="en-US" dirty="0"/>
          </a:p>
          <a:p>
            <a:r>
              <a:rPr lang="en-US" dirty="0"/>
              <a:t>One of the nice things I can do with this data is make an estimation of how many sales are made from each listing. At one point, I had a whole slide on sales estimation, it’s a bit complex, and I’m happy to talk through the details with anyone who’s interested after the talk. Essentially what I do is look for changes in the number of packages listed as ready for collection and control for restocking.</a:t>
            </a:r>
          </a:p>
          <a:p>
            <a:endParaRPr lang="en-US" dirty="0"/>
          </a:p>
          <a:p>
            <a:r>
              <a:rPr lang="en-US" dirty="0"/>
              <a:t>The problem with this approach is that larger listings are almost never listed as ready for collection. This makes sense, as it’s probably a very bad move to leave a large quantity of drugs hidden somewhere on the chance that someone might want to buy it. </a:t>
            </a:r>
          </a:p>
          <a:p>
            <a:endParaRPr lang="en-US" dirty="0"/>
          </a:p>
          <a:p>
            <a:r>
              <a:rPr lang="en-US" dirty="0"/>
              <a:t>So any sales figures I give are likely to be an underestimation. When I look at substances in detail, we can see where larger packages have been listed, but it’s pretty difficult to see where they’ve been sold.</a:t>
            </a:r>
          </a:p>
        </p:txBody>
      </p:sp>
      <p:sp>
        <p:nvSpPr>
          <p:cNvPr id="4" name="Slide Number Placeholder 3"/>
          <p:cNvSpPr>
            <a:spLocks noGrp="1"/>
          </p:cNvSpPr>
          <p:nvPr>
            <p:ph type="sldNum" sz="quarter" idx="5"/>
          </p:nvPr>
        </p:nvSpPr>
        <p:spPr/>
        <p:txBody>
          <a:bodyPr/>
          <a:lstStyle/>
          <a:p>
            <a:fld id="{BDCF5512-C0AD-47CE-A269-C74A2ACFE210}" type="slidenum">
              <a:rPr lang="en-US" smtClean="0"/>
              <a:t>12</a:t>
            </a:fld>
            <a:endParaRPr lang="en-US"/>
          </a:p>
        </p:txBody>
      </p:sp>
    </p:spTree>
    <p:extLst>
      <p:ext uri="{BB962C8B-B14F-4D97-AF65-F5344CB8AC3E}">
        <p14:creationId xmlns:p14="http://schemas.microsoft.com/office/powerpoint/2010/main" val="4291226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I’m doing has a number of strengths and weaknesses.</a:t>
            </a:r>
          </a:p>
          <a:p>
            <a:endParaRPr lang="en-US" dirty="0"/>
          </a:p>
          <a:p>
            <a:pPr marL="171450" indent="-171450">
              <a:buFont typeface="Arial" panose="020B0604020202020204" pitchFamily="34" charset="0"/>
              <a:buChar char="•"/>
            </a:pPr>
            <a:r>
              <a:rPr lang="en-US" dirty="0"/>
              <a:t>As I just mentioned, this is likely an underestimation, most seriously as I don’t think I’m picking up the larger transactions.</a:t>
            </a:r>
          </a:p>
          <a:p>
            <a:pPr marL="171450" indent="-171450">
              <a:buFont typeface="Arial" panose="020B0604020202020204" pitchFamily="34" charset="0"/>
              <a:buChar char="•"/>
            </a:pPr>
            <a:r>
              <a:rPr lang="en-US" dirty="0"/>
              <a:t>I have absolutely no reason to believe this is in any way representative of the Georgian drugs market as a whole, for starters, the site isn’t even in Georgian. There’s also a degree of technical sophistication required to be able to conduct business in bitcoin, and evidence from western markets that typical users of these forums tend to be young, male and university educated.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this note, as we’ll see soon, this site essentially serves Tbilisi, with some activity in Batumi. There are no listings for other cities. Again, limited external validity applies.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We’re also looking at a very limited time period: February-March isn’t peak time in most business. We see a lot of activity, but I may have found more if I was looking in peak summer, for example.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nice things about this approach is that we get a really granular picture of a market in real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get to do things like estimate sales, including how much has been sold and for what price.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DCF5512-C0AD-47CE-A269-C74A2ACFE210}" type="slidenum">
              <a:rPr lang="en-US" smtClean="0"/>
              <a:t>13</a:t>
            </a:fld>
            <a:endParaRPr lang="en-US"/>
          </a:p>
        </p:txBody>
      </p:sp>
    </p:spTree>
    <p:extLst>
      <p:ext uri="{BB962C8B-B14F-4D97-AF65-F5344CB8AC3E}">
        <p14:creationId xmlns:p14="http://schemas.microsoft.com/office/powerpoint/2010/main" val="1105796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apologies for the long preamble, but there are a number of background issues and technicalities I thought it important to explain.</a:t>
            </a:r>
          </a:p>
          <a:p>
            <a:endParaRPr lang="en-US" dirty="0"/>
          </a:p>
          <a:p>
            <a:r>
              <a:rPr lang="en-US" dirty="0"/>
              <a:t>On to the main event.</a:t>
            </a:r>
          </a:p>
        </p:txBody>
      </p:sp>
      <p:sp>
        <p:nvSpPr>
          <p:cNvPr id="4" name="Slide Number Placeholder 3"/>
          <p:cNvSpPr>
            <a:spLocks noGrp="1"/>
          </p:cNvSpPr>
          <p:nvPr>
            <p:ph type="sldNum" sz="quarter" idx="5"/>
          </p:nvPr>
        </p:nvSpPr>
        <p:spPr/>
        <p:txBody>
          <a:bodyPr/>
          <a:lstStyle/>
          <a:p>
            <a:fld id="{BDCF5512-C0AD-47CE-A269-C74A2ACFE210}" type="slidenum">
              <a:rPr lang="en-US" smtClean="0"/>
              <a:t>14</a:t>
            </a:fld>
            <a:endParaRPr lang="en-US"/>
          </a:p>
        </p:txBody>
      </p:sp>
    </p:spTree>
    <p:extLst>
      <p:ext uri="{BB962C8B-B14F-4D97-AF65-F5344CB8AC3E}">
        <p14:creationId xmlns:p14="http://schemas.microsoft.com/office/powerpoint/2010/main" val="2786707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have a look at how many listings and how many vendors we have at any given time. We can see little peaks and troughs of activity, and a fall-off in late February, which I’ll look at more closely in the next slide.</a:t>
            </a:r>
          </a:p>
          <a:p>
            <a:endParaRPr lang="en-US" dirty="0"/>
          </a:p>
          <a:p>
            <a:r>
              <a:rPr lang="en-US" dirty="0"/>
              <a:t>All in all, we see that the market is pretty active and dynamic in Tbilisi and fairly quiet elsewhere. There’s only one vendor in Kutaisi for most of the data I’ve looked at. They call themselves </a:t>
            </a:r>
            <a:r>
              <a:rPr lang="en-US" sz="1200" b="0" i="0" u="none" strike="noStrike" kern="1200" dirty="0" err="1">
                <a:solidFill>
                  <a:schemeClr val="tx1"/>
                </a:solidFill>
                <a:effectLst/>
                <a:latin typeface="+mn-lt"/>
                <a:ea typeface="+mn-ea"/>
                <a:cs typeface="+mn-cs"/>
              </a:rPr>
              <a:t>Parnavaz</a:t>
            </a:r>
            <a:r>
              <a:rPr lang="en-US" sz="1200" b="0" i="0" u="none" strike="noStrike" kern="1200" dirty="0">
                <a:solidFill>
                  <a:schemeClr val="tx1"/>
                </a:solidFill>
                <a:effectLst/>
                <a:latin typeface="+mn-lt"/>
                <a:ea typeface="+mn-ea"/>
                <a:cs typeface="+mn-cs"/>
              </a:rPr>
              <a:t>, and they do a small, steady trade in </a:t>
            </a:r>
            <a:r>
              <a:rPr lang="en-US" dirty="0"/>
              <a:t>weed. </a:t>
            </a:r>
          </a:p>
          <a:p>
            <a:endParaRPr lang="en-US" dirty="0"/>
          </a:p>
          <a:p>
            <a:r>
              <a:rPr lang="en-US" dirty="0"/>
              <a:t>Bear in mind then, that when I report my findings, I’m going to report on the country as a whole, but most of the activity is really in Tbilisi.</a:t>
            </a:r>
          </a:p>
        </p:txBody>
      </p:sp>
      <p:sp>
        <p:nvSpPr>
          <p:cNvPr id="4" name="Slide Number Placeholder 3"/>
          <p:cNvSpPr>
            <a:spLocks noGrp="1"/>
          </p:cNvSpPr>
          <p:nvPr>
            <p:ph type="sldNum" sz="quarter" idx="5"/>
          </p:nvPr>
        </p:nvSpPr>
        <p:spPr/>
        <p:txBody>
          <a:bodyPr/>
          <a:lstStyle/>
          <a:p>
            <a:fld id="{BDCF5512-C0AD-47CE-A269-C74A2ACFE210}" type="slidenum">
              <a:rPr lang="en-US" smtClean="0"/>
              <a:t>15</a:t>
            </a:fld>
            <a:endParaRPr lang="en-US"/>
          </a:p>
        </p:txBody>
      </p:sp>
    </p:spTree>
    <p:extLst>
      <p:ext uri="{BB962C8B-B14F-4D97-AF65-F5344CB8AC3E}">
        <p14:creationId xmlns:p14="http://schemas.microsoft.com/office/powerpoint/2010/main" val="2896320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look at all the sales over time. I think this is probably my </a:t>
            </a:r>
            <a:r>
              <a:rPr lang="en-US" dirty="0" err="1"/>
              <a:t>favourite</a:t>
            </a:r>
            <a:r>
              <a:rPr lang="en-US" dirty="0"/>
              <a:t> chart of the lot. It shows the number of individual sales – that is transactions, we’re not looking at quantity sold or value yet – over time.</a:t>
            </a:r>
          </a:p>
          <a:p>
            <a:endParaRPr lang="en-US" dirty="0"/>
          </a:p>
          <a:p>
            <a:r>
              <a:rPr lang="en-US" dirty="0"/>
              <a:t>I’ve marked Fridays on the chart, and you can see the corresponding peaks in sales for the first three Fridays of the month. </a:t>
            </a:r>
          </a:p>
          <a:p>
            <a:endParaRPr lang="en-US" dirty="0"/>
          </a:p>
          <a:p>
            <a:r>
              <a:rPr lang="en-US" dirty="0"/>
              <a:t>Whilst finding that people enjoy drugs at the weekend is unlikely to win me any Nobel prizes anytime soon, it’s fascinating to see how pronounced the peaks are. I also like the little mini uptick every Wednesday.</a:t>
            </a:r>
          </a:p>
          <a:p>
            <a:endParaRPr lang="en-US" dirty="0"/>
          </a:p>
          <a:p>
            <a:r>
              <a:rPr lang="en-US" dirty="0"/>
              <a:t>We can also see a baseline level of activity that continues throughout, at least until the last week of February.</a:t>
            </a:r>
          </a:p>
          <a:p>
            <a:endParaRPr lang="en-US" dirty="0"/>
          </a:p>
          <a:p>
            <a:r>
              <a:rPr lang="en-US" dirty="0"/>
              <a:t>My working hypothesis is that we’ve seen an impact of the Coronavirus on the Georgian drugs market! This other dotted line I’ve marked is the 23</a:t>
            </a:r>
            <a:r>
              <a:rPr lang="en-US" baseline="30000" dirty="0"/>
              <a:t>rd</a:t>
            </a:r>
            <a:r>
              <a:rPr lang="en-US" dirty="0"/>
              <a:t> of February, which is when I think people started getting a little more worried about the virus. It was the first day that I could find a record mentioning it on agenda.ge.</a:t>
            </a:r>
          </a:p>
          <a:p>
            <a:endParaRPr lang="en-US" dirty="0"/>
          </a:p>
          <a:p>
            <a:r>
              <a:rPr lang="en-US" dirty="0"/>
              <a:t>You can see how it completely kills the usual Friday spike, and that the baseline level falls dramatically afterwards.</a:t>
            </a:r>
          </a:p>
          <a:p>
            <a:endParaRPr lang="en-US" dirty="0"/>
          </a:p>
          <a:p>
            <a:r>
              <a:rPr lang="en-US" dirty="0"/>
              <a:t>The really interesting question here is whether this is a supply or demand-side dip. Are people buying less drugs because they’re going out less because of the virus, or are vendors selling less drugs because of tighter restrictions at borders?</a:t>
            </a:r>
          </a:p>
          <a:p>
            <a:endParaRPr lang="en-US" dirty="0"/>
          </a:p>
          <a:p>
            <a:r>
              <a:rPr lang="en-US" dirty="0"/>
              <a:t>A great question. There are ways to look at it, but I’ve honestly not had time. Expect a blog on this at some point.</a:t>
            </a:r>
          </a:p>
        </p:txBody>
      </p:sp>
      <p:sp>
        <p:nvSpPr>
          <p:cNvPr id="4" name="Slide Number Placeholder 3"/>
          <p:cNvSpPr>
            <a:spLocks noGrp="1"/>
          </p:cNvSpPr>
          <p:nvPr>
            <p:ph type="sldNum" sz="quarter" idx="5"/>
          </p:nvPr>
        </p:nvSpPr>
        <p:spPr/>
        <p:txBody>
          <a:bodyPr/>
          <a:lstStyle/>
          <a:p>
            <a:fld id="{BDCF5512-C0AD-47CE-A269-C74A2ACFE210}" type="slidenum">
              <a:rPr lang="en-US" smtClean="0"/>
              <a:t>16</a:t>
            </a:fld>
            <a:endParaRPr lang="en-US"/>
          </a:p>
        </p:txBody>
      </p:sp>
    </p:spTree>
    <p:extLst>
      <p:ext uri="{BB962C8B-B14F-4D97-AF65-F5344CB8AC3E}">
        <p14:creationId xmlns:p14="http://schemas.microsoft.com/office/powerpoint/2010/main" val="2688186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Total sales, listings, </a:t>
            </a:r>
            <a:r>
              <a:rPr lang="en-US" b="1" dirty="0" err="1"/>
              <a:t>usd</a:t>
            </a:r>
            <a:endParaRPr lang="en-US" b="1" dirty="0"/>
          </a:p>
          <a:p>
            <a:endParaRPr lang="en-US" dirty="0"/>
          </a:p>
          <a:p>
            <a:r>
              <a:rPr lang="en-US" dirty="0"/>
              <a:t>Getting into per substance findings, We can see over 13 unique substances here, including a couple that I had trouble identifying.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Generally, we see a lot of the more famous household name drugs, as well as a number of New Psychoactive Substances, including Alpha-PVP, 25i-NBOMe and my mystery unknown substances.</a:t>
            </a:r>
          </a:p>
          <a:p>
            <a:endParaRPr lang="en-US" dirty="0"/>
          </a:p>
          <a:p>
            <a:r>
              <a:rPr lang="en-US" dirty="0"/>
              <a:t>I’m going to spend the rest of the presentation walking you through some of the major substances one-by-one. I’m prioritizing what I’m looking at by the number of sales made as prices varies a lot between substances. </a:t>
            </a:r>
          </a:p>
          <a:p>
            <a:endParaRPr lang="en-US" dirty="0"/>
          </a:p>
          <a:p>
            <a:r>
              <a:rPr lang="en-US" dirty="0"/>
              <a:t>We see that there’s a lot of cannabis, this is very much consistent with survey and seizure data I’ve seen, and probably not too surprising to anyone.</a:t>
            </a:r>
          </a:p>
          <a:p>
            <a:endParaRPr lang="en-US" dirty="0"/>
          </a:p>
          <a:p>
            <a:r>
              <a:rPr lang="en-US" dirty="0"/>
              <a:t>We also see an awful lot of cocaine sales, which has generated a lot of revenue for someone. </a:t>
            </a:r>
          </a:p>
          <a:p>
            <a:endParaRPr lang="en-US" dirty="0"/>
          </a:p>
          <a:p>
            <a:r>
              <a:rPr lang="en-US" dirty="0"/>
              <a:t>We also see large numbers of sales for MDMA, methadone, and Alpha PVP. </a:t>
            </a:r>
          </a:p>
          <a:p>
            <a:endParaRPr lang="en-US" dirty="0"/>
          </a:p>
          <a:p>
            <a:r>
              <a:rPr lang="en-US" dirty="0"/>
              <a:t>These are our top five, we can come back and look at this slide at the end if anyone wants a closer look at any of the smaller substances.</a:t>
            </a:r>
          </a:p>
          <a:p>
            <a:endParaRPr lang="en-US" dirty="0"/>
          </a:p>
          <a:p>
            <a:endParaRPr lang="en-US" dirty="0"/>
          </a:p>
        </p:txBody>
      </p:sp>
      <p:sp>
        <p:nvSpPr>
          <p:cNvPr id="4" name="Slide Number Placeholder 3"/>
          <p:cNvSpPr>
            <a:spLocks noGrp="1"/>
          </p:cNvSpPr>
          <p:nvPr>
            <p:ph type="sldNum" sz="quarter" idx="5"/>
          </p:nvPr>
        </p:nvSpPr>
        <p:spPr/>
        <p:txBody>
          <a:bodyPr/>
          <a:lstStyle/>
          <a:p>
            <a:fld id="{BDCF5512-C0AD-47CE-A269-C74A2ACFE210}" type="slidenum">
              <a:rPr lang="en-US" smtClean="0"/>
              <a:t>17</a:t>
            </a:fld>
            <a:endParaRPr lang="en-US"/>
          </a:p>
        </p:txBody>
      </p:sp>
    </p:spTree>
    <p:extLst>
      <p:ext uri="{BB962C8B-B14F-4D97-AF65-F5344CB8AC3E}">
        <p14:creationId xmlns:p14="http://schemas.microsoft.com/office/powerpoint/2010/main" val="1229231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want to spend too much time on cannabis, even though it’s by far the largest substance by number of sales. It’s not particularly dangerous, it’s legal in some countries, and barely illegal here.</a:t>
            </a:r>
          </a:p>
          <a:p>
            <a:endParaRPr lang="en-US" dirty="0"/>
          </a:p>
          <a:p>
            <a:r>
              <a:rPr lang="en-US" dirty="0"/>
              <a:t>We see nearly 2 kilos sold over the course of the scrape, mostly in the herbal form. I’ve not been able to effectively split the stronger and weaker forms of herbal cannabis, so some of the price figures might be a bit inaccurate.</a:t>
            </a:r>
          </a:p>
          <a:p>
            <a:endParaRPr lang="en-US" dirty="0"/>
          </a:p>
          <a:p>
            <a:r>
              <a:rPr lang="en-US" dirty="0"/>
              <a:t>Two things that are interesting here:</a:t>
            </a:r>
          </a:p>
          <a:p>
            <a:pPr marL="171450" indent="-171450">
              <a:buFont typeface="Arial" panose="020B0604020202020204" pitchFamily="34" charset="0"/>
              <a:buChar char="•"/>
            </a:pPr>
            <a:r>
              <a:rPr lang="en-US" dirty="0"/>
              <a:t>We see here clear evidence that it’s being offered (and sometimes sold) in bulk for resale in commercial quantities of up to 150 grams. As I said earlier, these larger listings are a pain to estimate sales for, so the commercial market may be a lot more active than this chart suggests.</a:t>
            </a:r>
          </a:p>
          <a:p>
            <a:pPr marL="171450" indent="-171450">
              <a:buFont typeface="Arial" panose="020B0604020202020204" pitchFamily="34" charset="0"/>
              <a:buChar char="•"/>
            </a:pPr>
            <a:r>
              <a:rPr lang="en-US" dirty="0"/>
              <a:t>The other, very positive thing to mention is what we don’t see in the dataset. I’ve found almost no synthetic cannabis at all. This suggests that a vibrant market for the real thing may have displaced an inferior substitute.</a:t>
            </a:r>
          </a:p>
        </p:txBody>
      </p:sp>
      <p:sp>
        <p:nvSpPr>
          <p:cNvPr id="4" name="Slide Number Placeholder 3"/>
          <p:cNvSpPr>
            <a:spLocks noGrp="1"/>
          </p:cNvSpPr>
          <p:nvPr>
            <p:ph type="sldNum" sz="quarter" idx="5"/>
          </p:nvPr>
        </p:nvSpPr>
        <p:spPr/>
        <p:txBody>
          <a:bodyPr/>
          <a:lstStyle/>
          <a:p>
            <a:fld id="{BDCF5512-C0AD-47CE-A269-C74A2ACFE210}" type="slidenum">
              <a:rPr lang="en-US" smtClean="0"/>
              <a:t>18</a:t>
            </a:fld>
            <a:endParaRPr lang="en-US"/>
          </a:p>
        </p:txBody>
      </p:sp>
    </p:spTree>
    <p:extLst>
      <p:ext uri="{BB962C8B-B14F-4D97-AF65-F5344CB8AC3E}">
        <p14:creationId xmlns:p14="http://schemas.microsoft.com/office/powerpoint/2010/main" val="2215659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a little surprised to see cocaine feature so prominently. It’s come a long way to Georgia, probably through more profitable markets.</a:t>
            </a:r>
          </a:p>
          <a:p>
            <a:endParaRPr lang="en-US" dirty="0"/>
          </a:p>
          <a:p>
            <a:r>
              <a:rPr lang="en-US" dirty="0"/>
              <a:t>Accordingly, cocaine is one of the most expensive items in the dataset. It’s bought in high frequency and has generated the most revenue. Just over half a kilo of it has been sold through the platform in the last month.</a:t>
            </a:r>
          </a:p>
          <a:p>
            <a:endParaRPr lang="en-US" dirty="0"/>
          </a:p>
          <a:p>
            <a:r>
              <a:rPr lang="en-US" dirty="0"/>
              <a:t>It appears to be only sold in powder form, as opposed to freebased crack, which is good.</a:t>
            </a:r>
          </a:p>
          <a:p>
            <a:endParaRPr lang="en-US" dirty="0"/>
          </a:p>
          <a:p>
            <a:r>
              <a:rPr lang="en-US" dirty="0"/>
              <a:t>We see some listings in the up to 22 gram range, including at least one sale at 11 and 22 grams – this is again presumably for resale. The vast majority of purchases are either one or two gram batches.</a:t>
            </a:r>
          </a:p>
          <a:p>
            <a:endParaRPr lang="en-US" dirty="0"/>
          </a:p>
          <a:p>
            <a:r>
              <a:rPr lang="en-US" dirty="0"/>
              <a:t>From a risk and harm perspective, cocaine is expensive and addictive, and can lead to long term health and psychological issues. It’s typically snorted, but can also be injected, and its likely that in a context with such high prevalence of injecting drug use some users are doing so.</a:t>
            </a:r>
          </a:p>
          <a:p>
            <a:endParaRPr lang="en-US" dirty="0"/>
          </a:p>
          <a:p>
            <a:r>
              <a:rPr lang="en-US" dirty="0"/>
              <a:t>I need to speak to more people in the healthcare profession, but it’s probably not completely unfamiliar in the Georgian context. The quantity of sales being made though suggest there’s a small, but lucrative and active market for the substance. Definitely on the ones to watch list.</a:t>
            </a:r>
          </a:p>
        </p:txBody>
      </p:sp>
      <p:sp>
        <p:nvSpPr>
          <p:cNvPr id="4" name="Slide Number Placeholder 3"/>
          <p:cNvSpPr>
            <a:spLocks noGrp="1"/>
          </p:cNvSpPr>
          <p:nvPr>
            <p:ph type="sldNum" sz="quarter" idx="5"/>
          </p:nvPr>
        </p:nvSpPr>
        <p:spPr/>
        <p:txBody>
          <a:bodyPr/>
          <a:lstStyle/>
          <a:p>
            <a:fld id="{BDCF5512-C0AD-47CE-A269-C74A2ACFE210}" type="slidenum">
              <a:rPr lang="en-US" smtClean="0"/>
              <a:t>19</a:t>
            </a:fld>
            <a:endParaRPr lang="en-US"/>
          </a:p>
        </p:txBody>
      </p:sp>
    </p:spTree>
    <p:extLst>
      <p:ext uri="{BB962C8B-B14F-4D97-AF65-F5344CB8AC3E}">
        <p14:creationId xmlns:p14="http://schemas.microsoft.com/office/powerpoint/2010/main" val="693978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very large quantities of ecstasy sold – nearly 900 pills across around 200 sales. The distribution chart is really interesting again here: Again, bearing in mind that we can’t necessarily see sales at larger quantities, I think it’s safe to say that this is a substance that is clearly being offered for resale. The largest batch of pills being sold is in a batch of 500, this is a serious commercial quantity, but I think we could consider anything above 10-20 range to be beyond the point of just buying for friends.</a:t>
            </a:r>
          </a:p>
          <a:p>
            <a:endParaRPr lang="en-US" dirty="0"/>
          </a:p>
          <a:p>
            <a:r>
              <a:rPr lang="en-US" dirty="0"/>
              <a:t>As part of my research, I’ve also been looking at how much drugs have been destroyed by the Georgian police – that slide didn’t make the final cut for this talk, but this is interesting to mention here. We actually see nearly twice as many MDMA pills here sold in the last month than we did in police disposal over six months.</a:t>
            </a:r>
          </a:p>
          <a:p>
            <a:endParaRPr lang="en-US" dirty="0"/>
          </a:p>
          <a:p>
            <a:r>
              <a:rPr lang="en-US" dirty="0"/>
              <a:t>In powder form, we see that sales are being made and quantities offered much more at the personal scale. Ten grams is most certainly a commercial quantity of MDMA, five possibly, but most listings are much more in the personal use/buying for friends range.</a:t>
            </a:r>
          </a:p>
          <a:p>
            <a:endParaRPr lang="en-US" dirty="0"/>
          </a:p>
          <a:p>
            <a:r>
              <a:rPr lang="en-US" dirty="0"/>
              <a:t>One of the nice things about this dataset, it that it’s possible to extract strength in certain cases – I’ve put summary stats down the bottom. </a:t>
            </a:r>
          </a:p>
          <a:p>
            <a:endParaRPr lang="en-US" dirty="0"/>
          </a:p>
          <a:p>
            <a:r>
              <a:rPr lang="en-US" dirty="0"/>
              <a:t>From a harm reduction perspective, we’re seeing very high strength pills being sold, which can increase the risk of adverse effects. MDMA has been linked to a number of high-profile deaths, however whilst dangerous in very large quantities, it’s actually one of the safer substances here. It has no link with addiction, and I’ve seen studies place it below alcohol in terms of harm potential.</a:t>
            </a:r>
          </a:p>
          <a:p>
            <a:endParaRPr lang="en-US" dirty="0"/>
          </a:p>
          <a:p>
            <a:r>
              <a:rPr lang="en-US" dirty="0"/>
              <a:t>That said, as I noted, some of the pills being sold are very strong, and users are subject to risks such as environmental factors like dehydration, or the risk of consuming an unintended substance in the belief that it’s MDMA.</a:t>
            </a:r>
          </a:p>
        </p:txBody>
      </p:sp>
      <p:sp>
        <p:nvSpPr>
          <p:cNvPr id="4" name="Slide Number Placeholder 3"/>
          <p:cNvSpPr>
            <a:spLocks noGrp="1"/>
          </p:cNvSpPr>
          <p:nvPr>
            <p:ph type="sldNum" sz="quarter" idx="5"/>
          </p:nvPr>
        </p:nvSpPr>
        <p:spPr/>
        <p:txBody>
          <a:bodyPr/>
          <a:lstStyle/>
          <a:p>
            <a:fld id="{BDCF5512-C0AD-47CE-A269-C74A2ACFE210}" type="slidenum">
              <a:rPr lang="en-US" smtClean="0"/>
              <a:t>20</a:t>
            </a:fld>
            <a:endParaRPr lang="en-US"/>
          </a:p>
        </p:txBody>
      </p:sp>
    </p:spTree>
    <p:extLst>
      <p:ext uri="{BB962C8B-B14F-4D97-AF65-F5344CB8AC3E}">
        <p14:creationId xmlns:p14="http://schemas.microsoft.com/office/powerpoint/2010/main" val="2435133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Georgia has the second highest per-capita rate of adult injecting drug use in the world. Around 2.2 percent of adults, or about 52,000 people are estimated to have injected drugs in the last month.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2016-17 figures, cited in the 2019 World Drugs Report by the UN Office on Drugs and Crime, and are drawn from a sophisticated survey-based population size estimate by the </a:t>
            </a:r>
            <a:r>
              <a:rPr lang="en-US" dirty="0" err="1"/>
              <a:t>Curatio</a:t>
            </a:r>
            <a:r>
              <a:rPr lang="en-US" dirty="0"/>
              <a:t> Foundation and </a:t>
            </a:r>
            <a:r>
              <a:rPr lang="en-US" dirty="0" err="1"/>
              <a:t>Bemoni</a:t>
            </a:r>
            <a:r>
              <a:rPr lang="en-US" dirty="0"/>
              <a:t> public union.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the last three waves of this study, there is also some evidence that the population may be growing.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not a problem that’s unique to Georgia alone. Neighboring Azerbaijan has approximately 70,000 injecting drug users, and Russia in excess of 1 million.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Per-capita figures are tricky, of course. The largest per-capita rate is in the Seychelles, which has a total population roughly equal to Georgia’s estimated injecting adult population.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Regardless of the vagaries of per-capita statistics, Georgia undoubtedly has a very serious problem. Historically, some of the most frequently abused substances have been opiates, notably Subutex. We often hear the words “opiate crisis” or “opiate epidemic” used in the context of the United States, but the more I read the more its clear that Georgia has been battling its own opioid crisis for the last 20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government, have responded in two key ways: through punitive enforcement measures, which began under the UNM, which have seen lengthy jail terms for possession of minute quantities of almost all narcotic substances.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also a national treatment program for those with addiction problems, with both abstinence and opiate substation approaches used. In 2017, these treatment </a:t>
            </a:r>
            <a:r>
              <a:rPr lang="en-US" dirty="0" err="1"/>
              <a:t>programmes</a:t>
            </a:r>
            <a:r>
              <a:rPr lang="en-US" dirty="0"/>
              <a:t> served over 10,000 individuals.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began here because this is such a big issue and I really don’t think it’s possible to talk about drugs in Georgia without covering injecting drug use and opiates.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said, whilst injecting drug use is a particularly problematic form of drug use, it is not the only form of drug use, and opiates are not the only form of drug.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DCF5512-C0AD-47CE-A269-C74A2ACFE210}" type="slidenum">
              <a:rPr lang="en-US" smtClean="0"/>
              <a:t>3</a:t>
            </a:fld>
            <a:endParaRPr lang="en-US"/>
          </a:p>
        </p:txBody>
      </p:sp>
    </p:spTree>
    <p:extLst>
      <p:ext uri="{BB962C8B-B14F-4D97-AF65-F5344CB8AC3E}">
        <p14:creationId xmlns:p14="http://schemas.microsoft.com/office/powerpoint/2010/main" val="1211177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start seeing some much more dangerous substances:</a:t>
            </a:r>
          </a:p>
          <a:p>
            <a:endParaRPr lang="en-US" dirty="0"/>
          </a:p>
          <a:p>
            <a:r>
              <a:rPr lang="en-US" dirty="0"/>
              <a:t>Methadone is available in syrup form through the state-run opiate substitution programme, but what we see here is a much more potent powder variety – presumably for injection. </a:t>
            </a:r>
          </a:p>
          <a:p>
            <a:endParaRPr lang="en-US" dirty="0"/>
          </a:p>
          <a:p>
            <a:r>
              <a:rPr lang="en-US" dirty="0"/>
              <a:t>It’s being sold in very small quantities, sometimes at as little as a tenth of a gram indicating very high strength. </a:t>
            </a:r>
          </a:p>
          <a:p>
            <a:endParaRPr lang="en-US" dirty="0"/>
          </a:p>
          <a:p>
            <a:r>
              <a:rPr lang="en-US" dirty="0"/>
              <a:t>It’s incredibly expensive, particularly when you look at it per gram, but even at USD per median price of a third of a gram, it’s more expensive than cocaine.</a:t>
            </a:r>
          </a:p>
          <a:p>
            <a:endParaRPr lang="en-US" dirty="0"/>
          </a:p>
          <a:p>
            <a:r>
              <a:rPr lang="en-US" dirty="0"/>
              <a:t>It’s addictive, particularly considering that it’s likely being injected.</a:t>
            </a:r>
          </a:p>
          <a:p>
            <a:endParaRPr lang="en-US" dirty="0"/>
          </a:p>
          <a:p>
            <a:r>
              <a:rPr lang="en-US" dirty="0"/>
              <a:t>Someone using this product will require a lot of money, frequently; they will also be at strong risk of accidental overdose.</a:t>
            </a:r>
          </a:p>
          <a:p>
            <a:endParaRPr lang="en-US" dirty="0"/>
          </a:p>
          <a:p>
            <a:r>
              <a:rPr lang="en-US" dirty="0"/>
              <a:t>This is very much the sort of substance that poses a risk of accidental ingestion. It comes in a powder form, like many other drugs – it’s entirely conceivable that an inexperienced user might take this believing it to be another substance, and would put their lives in danger by doing so.</a:t>
            </a:r>
          </a:p>
          <a:p>
            <a:endParaRPr lang="en-US" dirty="0"/>
          </a:p>
          <a:p>
            <a:r>
              <a:rPr lang="en-US" dirty="0"/>
              <a:t>It’s the only substance I’ve seen come with a warning label from a dealer. </a:t>
            </a:r>
          </a:p>
          <a:p>
            <a:endParaRPr lang="en-US" dirty="0"/>
          </a:p>
          <a:p>
            <a:r>
              <a:rPr lang="en-US" dirty="0"/>
              <a:t>Looking at the warning, you’ll note this is a 5-gram listing – very much commercial quantities for a substance where sales begin at an eighth of a gram. Listings go up to 20 grams, which may not seem like a lot, but given the active dose range and the risk of overdose, it’s pretty scary.</a:t>
            </a:r>
          </a:p>
          <a:p>
            <a:endParaRPr lang="en-US" dirty="0"/>
          </a:p>
          <a:p>
            <a:r>
              <a:rPr lang="en-US" dirty="0"/>
              <a:t>---</a:t>
            </a:r>
          </a:p>
          <a:p>
            <a:r>
              <a:rPr lang="en-US" dirty="0"/>
              <a:t>I’ve also included Subutex here as both substances are linked through the opiate substitution program. I honestly expected to see more, given Georgia’s history with the substance. It appears to be listed almost exclusively in single pill batches or as 100s pills, presumably for resale.</a:t>
            </a:r>
          </a:p>
        </p:txBody>
      </p:sp>
      <p:sp>
        <p:nvSpPr>
          <p:cNvPr id="4" name="Slide Number Placeholder 3"/>
          <p:cNvSpPr>
            <a:spLocks noGrp="1"/>
          </p:cNvSpPr>
          <p:nvPr>
            <p:ph type="sldNum" sz="quarter" idx="5"/>
          </p:nvPr>
        </p:nvSpPr>
        <p:spPr/>
        <p:txBody>
          <a:bodyPr/>
          <a:lstStyle/>
          <a:p>
            <a:fld id="{BDCF5512-C0AD-47CE-A269-C74A2ACFE210}" type="slidenum">
              <a:rPr lang="en-US" smtClean="0"/>
              <a:t>21</a:t>
            </a:fld>
            <a:endParaRPr lang="en-US"/>
          </a:p>
        </p:txBody>
      </p:sp>
    </p:spTree>
    <p:extLst>
      <p:ext uri="{BB962C8B-B14F-4D97-AF65-F5344CB8AC3E}">
        <p14:creationId xmlns:p14="http://schemas.microsoft.com/office/powerpoint/2010/main" val="2765438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move on the more esoteric substances</a:t>
            </a:r>
          </a:p>
          <a:p>
            <a:endParaRPr lang="en-US" dirty="0"/>
          </a:p>
          <a:p>
            <a:r>
              <a:rPr lang="en-US" dirty="0"/>
              <a:t>We’ve also high sales volumes for Alpha PVP, which some in the audience may have heard of referred to as Flakka or Bath </a:t>
            </a:r>
            <a:r>
              <a:rPr lang="en-US" dirty="0" err="1"/>
              <a:t>Salks</a:t>
            </a:r>
            <a:r>
              <a:rPr lang="en-US" dirty="0"/>
              <a:t>: </a:t>
            </a:r>
          </a:p>
          <a:p>
            <a:endParaRPr lang="en-US" dirty="0"/>
          </a:p>
          <a:p>
            <a:r>
              <a:rPr lang="en-US" dirty="0"/>
              <a:t>We know very little about this substance as it has a limited history of human use. It’s a powerful stimulant that can be smoked, snorted or injected, and has been linked with psychotic episodes and deaths. It’s potentially being used as an alternative to other stimulants, such as amphetamine, and has strong abuse potential. </a:t>
            </a:r>
          </a:p>
          <a:p>
            <a:endParaRPr lang="en-US" dirty="0"/>
          </a:p>
          <a:p>
            <a:r>
              <a:rPr lang="en-US" dirty="0"/>
              <a:t>It does not appear to being listed in quantities sufficient for resale.</a:t>
            </a:r>
          </a:p>
          <a:p>
            <a:endParaRPr lang="en-US" dirty="0"/>
          </a:p>
          <a:p>
            <a:r>
              <a:rPr lang="en-US" dirty="0"/>
              <a:t>Finally, we see 25i-NBOMe, it didn’t appear in the largest sales group, but I flag this for a couple of reasons:</a:t>
            </a:r>
          </a:p>
          <a:p>
            <a:pPr marL="171450" indent="-171450">
              <a:buFont typeface="Arial" panose="020B0604020202020204" pitchFamily="34" charset="0"/>
              <a:buChar char="•"/>
            </a:pPr>
            <a:r>
              <a:rPr lang="en-US" dirty="0"/>
              <a:t>All the listings that specify a dosage note a 2.5mg dose. This is significant because this is well in excess of a safe dose. Recorded fatalities from this substance start at 2mg.</a:t>
            </a:r>
          </a:p>
          <a:p>
            <a:pPr marL="171450" indent="-171450">
              <a:buFont typeface="Arial" panose="020B0604020202020204" pitchFamily="34" charset="0"/>
              <a:buChar char="•"/>
            </a:pPr>
            <a:r>
              <a:rPr lang="en-US" dirty="0"/>
              <a:t>I’ve spoken to other researchers about the presence of this substance on the market, and I’m informed users are aware of the strength and are practicing dose-sharing to minimize risk, but I find this substance very scary.</a:t>
            </a:r>
          </a:p>
          <a:p>
            <a:pPr marL="171450" indent="-171450">
              <a:buFont typeface="Arial" panose="020B0604020202020204" pitchFamily="34" charset="0"/>
              <a:buChar char="•"/>
            </a:pPr>
            <a:r>
              <a:rPr lang="en-US" dirty="0"/>
              <a:t>As I mentioned before, the substance is visibly indistinguishable from LSD. It has a bitter taste, which experienced users may be able to use to differentiate the two substances, but I still think there’s a very serious risk of accidental overdose from this substance.</a:t>
            </a:r>
          </a:p>
          <a:p>
            <a:pPr marL="171450" indent="-171450">
              <a:buFont typeface="Arial" panose="020B0604020202020204" pitchFamily="34" charset="0"/>
              <a:buChar char="•"/>
            </a:pPr>
            <a:r>
              <a:rPr lang="en-US" dirty="0"/>
              <a:t>The other reason I flag this is that if you take a look at the chart on the right, it is being sold in very, very, very high volume. Someone, somewhere is trying to offload 10,000 blotters of this substance, equivalent to around 40,000 normal doses.</a:t>
            </a:r>
          </a:p>
          <a:p>
            <a:pPr marL="171450" indent="-171450">
              <a:buFont typeface="Arial" panose="020B0604020202020204" pitchFamily="34" charset="0"/>
              <a:buChar char="•"/>
            </a:pPr>
            <a:r>
              <a:rPr lang="en-US" dirty="0"/>
              <a:t>Even accounting for the fact that we see a lot of listings and sales at resale quantities, this substance is also incredibly cheap.</a:t>
            </a:r>
          </a:p>
          <a:p>
            <a:pPr marL="171450" indent="-171450">
              <a:buFont typeface="Arial" panose="020B0604020202020204" pitchFamily="34" charset="0"/>
              <a:buChar char="•"/>
            </a:pPr>
            <a:r>
              <a:rPr lang="en-US" dirty="0"/>
              <a:t>This also seems to be mainly being bought for resale in smaller quantities, with the largest purchase batch size being at the ten blotter point.</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DCF5512-C0AD-47CE-A269-C74A2ACFE210}" type="slidenum">
              <a:rPr lang="en-US" smtClean="0"/>
              <a:t>22</a:t>
            </a:fld>
            <a:endParaRPr lang="en-US"/>
          </a:p>
        </p:txBody>
      </p:sp>
    </p:spTree>
    <p:extLst>
      <p:ext uri="{BB962C8B-B14F-4D97-AF65-F5344CB8AC3E}">
        <p14:creationId xmlns:p14="http://schemas.microsoft.com/office/powerpoint/2010/main" val="2155920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then that there are a wide variety of substances being traded online in Georgia, and in the case of the site examined, most of the more frequently traded substances relate to a very different drug culture than public policy in Georgia has dealt with in the past.</a:t>
            </a:r>
          </a:p>
          <a:p>
            <a:endParaRPr lang="en-US" dirty="0"/>
          </a:p>
          <a:p>
            <a:r>
              <a:rPr lang="en-US" dirty="0"/>
              <a:t>We see a lot of different substances in varying quantities. Alongside more traditional drugs, we also see large quantities of New Psychoactive Substances – which are poorly understood and potentially far more dangerous than the drugs they resemble.</a:t>
            </a:r>
          </a:p>
          <a:p>
            <a:endParaRPr lang="en-US" dirty="0"/>
          </a:p>
          <a:p>
            <a:r>
              <a:rPr lang="en-US" dirty="0"/>
              <a:t>We see an awful lot of cannabis, but despite the presence of a lot of other New Psychoactive Substances, we see almost no synthetic cannabis.</a:t>
            </a:r>
          </a:p>
          <a:p>
            <a:endParaRPr lang="en-US" dirty="0"/>
          </a:p>
          <a:p>
            <a:r>
              <a:rPr lang="en-US" dirty="0"/>
              <a:t>The site is likely a niche part of the Georgian drug market: it requires language skills and a degree of technical sophistication to operate. Some of the substances traded on there are also very expensive by the standards of a typical Georgian salary. </a:t>
            </a:r>
          </a:p>
          <a:p>
            <a:endParaRPr lang="en-US" dirty="0"/>
          </a:p>
          <a:p>
            <a:r>
              <a:rPr lang="en-US" dirty="0"/>
              <a:t>Nonetheless, within a single month we’ve seen high volumes of trading – with around 1 million </a:t>
            </a:r>
            <a:r>
              <a:rPr lang="en-US" dirty="0" err="1"/>
              <a:t>lari</a:t>
            </a:r>
            <a:r>
              <a:rPr lang="en-US" dirty="0"/>
              <a:t> changing hands. </a:t>
            </a:r>
          </a:p>
          <a:p>
            <a:endParaRPr lang="en-US" dirty="0"/>
          </a:p>
          <a:p>
            <a:r>
              <a:rPr lang="en-US" dirty="0"/>
              <a:t>Many of the substances listed are being offered in very high quantities and at very high strengths. </a:t>
            </a:r>
          </a:p>
          <a:p>
            <a:endParaRPr lang="en-US" dirty="0"/>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As a Policy Analyst I’m obliged to now try and make some sort of sense of this from a policy lens. It’s early days and I want to get a better understanding of how the health system manages drug harms before diving in too hard on the policy front, so I’m going to keep things short and topline here.</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I’ve been encouraged to keep my recommendations tightly focused on my very fresh data, so my thoughts on sentencing and policing may have to wait for the time being.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From the data, two things strike me immediately.</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Health care preparedness</a:t>
            </a:r>
          </a:p>
          <a:p>
            <a:pPr marL="171450" indent="-171450">
              <a:buFont typeface="Arial" panose="020B0604020202020204" pitchFamily="34" charset="0"/>
              <a:buChar char="•"/>
            </a:pPr>
            <a:r>
              <a:rPr lang="en-US" b="0" dirty="0"/>
              <a:t>This research shows a very wide range of substances being used, each with a unique risk and harm profile.</a:t>
            </a:r>
          </a:p>
          <a:p>
            <a:pPr marL="171450" indent="-171450">
              <a:buFont typeface="Arial" panose="020B0604020202020204" pitchFamily="34" charset="0"/>
              <a:buChar char="•"/>
            </a:pPr>
            <a:r>
              <a:rPr lang="en-US" b="0" dirty="0"/>
              <a:t>Healthcare professionals need to be fully equipped to deal with the acute and chronic consequences of a much wider variety of substances.</a:t>
            </a:r>
          </a:p>
          <a:p>
            <a:pPr marL="171450" indent="-171450">
              <a:buFont typeface="Arial" panose="020B0604020202020204" pitchFamily="34" charset="0"/>
              <a:buChar char="•"/>
            </a:pPr>
            <a:r>
              <a:rPr lang="en-US" b="0" dirty="0"/>
              <a:t>Both first responders and family doctors need to be able to identify, manage and treat the symptoms of forms of drug use that are not linked to opiate injection,</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Awareness raising and harm reduction</a:t>
            </a:r>
          </a:p>
          <a:p>
            <a:pPr marL="171450" indent="-171450">
              <a:buFont typeface="Arial" panose="020B0604020202020204" pitchFamily="34" charset="0"/>
              <a:buChar char="•"/>
            </a:pPr>
            <a:r>
              <a:rPr lang="en-US" b="0" dirty="0"/>
              <a:t>This research shows high-strength doses of a number of substances in circulation. Prevention based messaging, such as “No to drugs” dominates public communications around drug use.</a:t>
            </a:r>
          </a:p>
          <a:p>
            <a:pPr marL="171450" indent="-171450">
              <a:buFont typeface="Arial" panose="020B0604020202020204" pitchFamily="34" charset="0"/>
              <a:buChar char="•"/>
            </a:pPr>
            <a:r>
              <a:rPr lang="en-US" b="0" dirty="0"/>
              <a:t>This sort of messaging does not help users apply potentially life-saving harm reduction strategies: such as “do half a pill first” or “25i-NBOMe” should be taken in quarter blotter doses.</a:t>
            </a:r>
          </a:p>
          <a:p>
            <a:pPr marL="171450" indent="-171450">
              <a:buFont typeface="Arial" panose="020B0604020202020204" pitchFamily="34" charset="0"/>
              <a:buChar char="•"/>
            </a:pPr>
            <a:r>
              <a:rPr lang="en-US" b="0" dirty="0"/>
              <a:t>Whilst it may not be politically feasible to promote these forms of messaging publicly, the government should be supportive of organizations that to, to the extent of providing funding and facilitating their work.</a:t>
            </a:r>
          </a:p>
          <a:p>
            <a:endParaRPr lang="en-US" dirty="0"/>
          </a:p>
        </p:txBody>
      </p:sp>
      <p:sp>
        <p:nvSpPr>
          <p:cNvPr id="4" name="Slide Number Placeholder 3"/>
          <p:cNvSpPr>
            <a:spLocks noGrp="1"/>
          </p:cNvSpPr>
          <p:nvPr>
            <p:ph type="sldNum" sz="quarter" idx="5"/>
          </p:nvPr>
        </p:nvSpPr>
        <p:spPr/>
        <p:txBody>
          <a:bodyPr/>
          <a:lstStyle/>
          <a:p>
            <a:fld id="{BDCF5512-C0AD-47CE-A269-C74A2ACFE210}" type="slidenum">
              <a:rPr lang="en-US" smtClean="0"/>
              <a:t>24</a:t>
            </a:fld>
            <a:endParaRPr lang="en-US"/>
          </a:p>
        </p:txBody>
      </p:sp>
    </p:spTree>
    <p:extLst>
      <p:ext uri="{BB962C8B-B14F-4D97-AF65-F5344CB8AC3E}">
        <p14:creationId xmlns:p14="http://schemas.microsoft.com/office/powerpoint/2010/main" val="1581474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CF5512-C0AD-47CE-A269-C74A2ACFE210}" type="slidenum">
              <a:rPr lang="en-US" smtClean="0"/>
              <a:t>25</a:t>
            </a:fld>
            <a:endParaRPr lang="en-US"/>
          </a:p>
        </p:txBody>
      </p:sp>
    </p:spTree>
    <p:extLst>
      <p:ext uri="{BB962C8B-B14F-4D97-AF65-F5344CB8AC3E}">
        <p14:creationId xmlns:p14="http://schemas.microsoft.com/office/powerpoint/2010/main" val="302749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At one point, Georgia had the highest per-capita level of injecting drug use in the world, with around 4.2% percent of the adult population [4.19% (0.48,7.90) | 115,000 (13,000, 217,000)] estimated to be injecting drugs.</a:t>
            </a:r>
          </a:p>
          <a:p>
            <a:pPr marL="171450" indent="-171450">
              <a:buFont typeface="Arial" panose="020B0604020202020204" pitchFamily="34" charset="0"/>
              <a:buChar char="•"/>
            </a:pPr>
            <a:r>
              <a:rPr lang="en-US" dirty="0"/>
              <a:t>This figure has, been halved over the last two decades, and in 2016 was estimated to be closer to 2.2% [</a:t>
            </a:r>
            <a:r>
              <a:rPr lang="en-US" sz="1200" kern="1200" dirty="0">
                <a:solidFill>
                  <a:schemeClr val="tx1"/>
                </a:solidFill>
                <a:effectLst/>
                <a:latin typeface="+mn-lt"/>
                <a:ea typeface="+mn-ea"/>
                <a:cs typeface="+mn-cs"/>
              </a:rPr>
              <a:t>2.24% (2.13%, 2.39%) | 52,500 (50,000 –56,000)]</a:t>
            </a:r>
            <a:endParaRPr lang="en-US" dirty="0"/>
          </a:p>
        </p:txBody>
      </p:sp>
      <p:sp>
        <p:nvSpPr>
          <p:cNvPr id="4" name="Slide Number Placeholder 3"/>
          <p:cNvSpPr>
            <a:spLocks noGrp="1"/>
          </p:cNvSpPr>
          <p:nvPr>
            <p:ph type="sldNum" sz="quarter" idx="5"/>
          </p:nvPr>
        </p:nvSpPr>
        <p:spPr/>
        <p:txBody>
          <a:bodyPr/>
          <a:lstStyle/>
          <a:p>
            <a:fld id="{BDCF5512-C0AD-47CE-A269-C74A2ACFE210}" type="slidenum">
              <a:rPr lang="en-US" smtClean="0"/>
              <a:t>26</a:t>
            </a:fld>
            <a:endParaRPr lang="en-US"/>
          </a:p>
        </p:txBody>
      </p:sp>
    </p:spTree>
    <p:extLst>
      <p:ext uri="{BB962C8B-B14F-4D97-AF65-F5344CB8AC3E}">
        <p14:creationId xmlns:p14="http://schemas.microsoft.com/office/powerpoint/2010/main" val="1435606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Whichever way one looks at it, the fact remains that for injected drugs at least, Georgia has a serious problem. This issue has been recognized for a long time, with 2004 figures putting the injecting drug use estimates at twice where they stand today</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a:t>To date, the government’s policy response has centered around two key approaches</a:t>
            </a:r>
            <a:r>
              <a:rPr lang="en-US" dirty="0"/>
              <a:t>:</a:t>
            </a:r>
          </a:p>
          <a:p>
            <a:pPr marL="628650" lvl="1" indent="-171450">
              <a:buFont typeface="Arial" panose="020B0604020202020204" pitchFamily="34" charset="0"/>
              <a:buChar char="•"/>
            </a:pPr>
            <a:r>
              <a:rPr lang="en-US" b="1"/>
              <a:t>Prevention:</a:t>
            </a:r>
            <a:r>
              <a:rPr lang="en-US"/>
              <a:t> including punitive sentencing for possession of controlled substances, and anti-drugs campaigns</a:t>
            </a:r>
            <a:endParaRPr lang="en-US" dirty="0"/>
          </a:p>
          <a:p>
            <a:pPr marL="628650" lvl="1" indent="-171450">
              <a:buFont typeface="Arial" panose="020B0604020202020204" pitchFamily="34" charset="0"/>
              <a:buChar char="•"/>
            </a:pPr>
            <a:r>
              <a:rPr lang="en-US" b="1" err="1"/>
              <a:t>Treatment</a:t>
            </a:r>
            <a:r>
              <a:rPr lang="en-US" b="1"/>
              <a:t>: </a:t>
            </a:r>
            <a:r>
              <a:rPr lang="en-US" b="0"/>
              <a:t>including opiate substitution and abstinence</a:t>
            </a:r>
            <a:endParaRPr lang="en-US" b="0" dirty="0"/>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r>
              <a:rPr lang="en-US" b="0"/>
              <a:t>Enforcement-based measures take up significant proportion of police time. Something that immediately struck me when I ran this chart was that recorded drug-related crime accounts for over twice that of transport-related crime, which includes traffic offences</a:t>
            </a:r>
            <a:r>
              <a:rPr lang="en-US" b="0" dirty="0"/>
              <a:t>.</a:t>
            </a:r>
          </a:p>
          <a:p>
            <a:pPr marL="628650" lvl="1" indent="-171450">
              <a:buFont typeface="Arial" panose="020B0604020202020204" pitchFamily="34" charset="0"/>
              <a:buChar char="•"/>
            </a:pPr>
            <a:r>
              <a:rPr lang="en-US" b="0"/>
              <a:t>When we look at the proportion of “solved” cases between the two, i</a:t>
            </a:r>
            <a:r>
              <a:rPr lang="en-US" b="0" dirty="0"/>
              <a:t>.</a:t>
            </a:r>
            <a:r>
              <a:rPr lang="en-US" b="0"/>
              <a:t>e. where someone has been successfully prosecuted, we can see a startling difference in the way these crimes appear to be prioritized</a:t>
            </a:r>
            <a:r>
              <a:rPr lang="en-US" b="0" dirty="0"/>
              <a:t>.</a:t>
            </a:r>
          </a:p>
          <a:p>
            <a:pPr marL="628650" lvl="1" indent="-17145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BDCF5512-C0AD-47CE-A269-C74A2ACFE210}" type="slidenum">
              <a:rPr lang="en-US" smtClean="0"/>
              <a:t>27</a:t>
            </a:fld>
            <a:endParaRPr lang="en-US"/>
          </a:p>
        </p:txBody>
      </p:sp>
    </p:spTree>
    <p:extLst>
      <p:ext uri="{BB962C8B-B14F-4D97-AF65-F5344CB8AC3E}">
        <p14:creationId xmlns:p14="http://schemas.microsoft.com/office/powerpoint/2010/main" val="3871453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main things we see from the substances appearing in the previous slide is the presence of drugs that are well established within western markets, but perhaps less familiar to policy makers and health practitioners who are used to a drug market predominately based on opiates and opiate substitutes.</a:t>
            </a:r>
          </a:p>
          <a:p>
            <a:endParaRPr lang="en-US" dirty="0"/>
          </a:p>
          <a:p>
            <a:r>
              <a:rPr lang="en-US" dirty="0"/>
              <a:t>Other substances that appear are more exotic.</a:t>
            </a:r>
          </a:p>
        </p:txBody>
      </p:sp>
      <p:sp>
        <p:nvSpPr>
          <p:cNvPr id="4" name="Slide Number Placeholder 3"/>
          <p:cNvSpPr>
            <a:spLocks noGrp="1"/>
          </p:cNvSpPr>
          <p:nvPr>
            <p:ph type="sldNum" sz="quarter" idx="5"/>
          </p:nvPr>
        </p:nvSpPr>
        <p:spPr/>
        <p:txBody>
          <a:bodyPr/>
          <a:lstStyle/>
          <a:p>
            <a:fld id="{BDCF5512-C0AD-47CE-A269-C74A2ACFE210}" type="slidenum">
              <a:rPr lang="en-US" smtClean="0"/>
              <a:t>28</a:t>
            </a:fld>
            <a:endParaRPr lang="en-US"/>
          </a:p>
        </p:txBody>
      </p:sp>
    </p:spTree>
    <p:extLst>
      <p:ext uri="{BB962C8B-B14F-4D97-AF65-F5344CB8AC3E}">
        <p14:creationId xmlns:p14="http://schemas.microsoft.com/office/powerpoint/2010/main" val="3028364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 how do we know what we know about drugs?</a:t>
            </a:r>
          </a:p>
          <a:p>
            <a:endParaRPr lang="en-US" b="1" dirty="0"/>
          </a:p>
          <a:p>
            <a:r>
              <a:rPr lang="en-US" dirty="0"/>
              <a:t>Traditionally, researchers have three main sources of information to look at when studying drug-taking behavior:</a:t>
            </a:r>
          </a:p>
          <a:p>
            <a:pPr marL="171450" indent="-171450">
              <a:buFont typeface="Arial" panose="020B0604020202020204" pitchFamily="34" charset="0"/>
              <a:buChar char="•"/>
            </a:pPr>
            <a:r>
              <a:rPr lang="en-US" dirty="0"/>
              <a:t>We have health records, which I’ve briefly touched on, </a:t>
            </a:r>
          </a:p>
          <a:p>
            <a:pPr marL="171450" indent="-171450">
              <a:buFont typeface="Arial" panose="020B0604020202020204" pitchFamily="34" charset="0"/>
              <a:buChar char="•"/>
            </a:pPr>
            <a:r>
              <a:rPr lang="en-US" dirty="0"/>
              <a:t>Surveys,</a:t>
            </a:r>
          </a:p>
          <a:p>
            <a:pPr marL="171450" indent="-171450">
              <a:buFont typeface="Arial" panose="020B0604020202020204" pitchFamily="34" charset="0"/>
              <a:buChar char="•"/>
            </a:pPr>
            <a:r>
              <a:rPr lang="en-US" dirty="0"/>
              <a:t>And police statistics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I’ll briefly look at the latter two now, before introducing new approaches which have opened up in recent years.</a:t>
            </a:r>
          </a:p>
          <a:p>
            <a:endParaRPr lang="en-US" dirty="0"/>
          </a:p>
        </p:txBody>
      </p:sp>
      <p:sp>
        <p:nvSpPr>
          <p:cNvPr id="4" name="Slide Number Placeholder 3"/>
          <p:cNvSpPr>
            <a:spLocks noGrp="1"/>
          </p:cNvSpPr>
          <p:nvPr>
            <p:ph type="sldNum" sz="quarter" idx="5"/>
          </p:nvPr>
        </p:nvSpPr>
        <p:spPr/>
        <p:txBody>
          <a:bodyPr/>
          <a:lstStyle/>
          <a:p>
            <a:fld id="{BDCF5512-C0AD-47CE-A269-C74A2ACFE210}" type="slidenum">
              <a:rPr lang="en-US" smtClean="0"/>
              <a:t>29</a:t>
            </a:fld>
            <a:endParaRPr lang="en-US"/>
          </a:p>
        </p:txBody>
      </p:sp>
    </p:spTree>
    <p:extLst>
      <p:ext uri="{BB962C8B-B14F-4D97-AF65-F5344CB8AC3E}">
        <p14:creationId xmlns:p14="http://schemas.microsoft.com/office/powerpoint/2010/main" val="857611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source of survey information on drug use in Georgia is the General Population Survey, conducted in 2015. It provides us with a great introduction to drug use in Georgia, but has a number of limitations from a research perspective. </a:t>
            </a:r>
          </a:p>
          <a:p>
            <a:endParaRPr lang="en-US" dirty="0"/>
          </a:p>
          <a:p>
            <a:r>
              <a:rPr lang="en-US" dirty="0"/>
              <a:t>Looking at the results of the survey:</a:t>
            </a:r>
          </a:p>
          <a:p>
            <a:pPr marL="171450" indent="-171450">
              <a:buFont typeface="Arial" panose="020B0604020202020204" pitchFamily="34" charset="0"/>
              <a:buChar char="•"/>
            </a:pPr>
            <a:r>
              <a:rPr lang="en-US" dirty="0"/>
              <a:t>We see large levels of use of cannabis, around a third of the male population. </a:t>
            </a:r>
          </a:p>
          <a:p>
            <a:pPr marL="171450" indent="-171450">
              <a:buFont typeface="Arial" panose="020B0604020202020204" pitchFamily="34" charset="0"/>
              <a:buChar char="•"/>
            </a:pPr>
            <a:r>
              <a:rPr lang="en-US" dirty="0"/>
              <a:t>Virtually no use of any drug, by any woman, ever, </a:t>
            </a:r>
          </a:p>
          <a:p>
            <a:pPr marL="171450" indent="-171450">
              <a:buFont typeface="Arial" panose="020B0604020202020204" pitchFamily="34" charset="0"/>
              <a:buChar char="•"/>
            </a:pPr>
            <a:r>
              <a:rPr lang="en-US" dirty="0"/>
              <a:t>And 3.4% of the male population have used category of substances called “New Psychoactive Substances”, which we’ll come to later.</a:t>
            </a:r>
          </a:p>
          <a:p>
            <a:endParaRPr lang="en-US" dirty="0"/>
          </a:p>
          <a:p>
            <a:r>
              <a:rPr lang="en-US" dirty="0"/>
              <a:t>However, whilst this serves as a good starting point for looking at drug use in Georgia, it does have a number of crucial limitations. </a:t>
            </a:r>
          </a:p>
          <a:p>
            <a:pPr marL="171450" indent="-171450">
              <a:buFont typeface="Arial" panose="020B0604020202020204" pitchFamily="34" charset="0"/>
              <a:buChar char="•"/>
            </a:pPr>
            <a:r>
              <a:rPr lang="en-US" dirty="0"/>
              <a:t>People, and women potentially more so underreport drug use. The authors of the survey have actually done a great follow-up piece estimating the extent of underreporting for the 2015 survey. It’s quite substantial.</a:t>
            </a:r>
          </a:p>
          <a:p>
            <a:pPr marL="171450" indent="-171450">
              <a:buFont typeface="Arial" panose="020B0604020202020204" pitchFamily="34" charset="0"/>
              <a:buChar char="•"/>
            </a:pPr>
            <a:r>
              <a:rPr lang="en-US" dirty="0"/>
              <a:t>We don’t get much detail on substances used. They’re often grouped together, and based on a finite list.</a:t>
            </a:r>
          </a:p>
          <a:p>
            <a:pPr marL="171450" indent="-171450">
              <a:buFont typeface="Arial" panose="020B0604020202020204" pitchFamily="34" charset="0"/>
              <a:buChar char="•"/>
            </a:pPr>
            <a:r>
              <a:rPr lang="en-US" dirty="0"/>
              <a:t>The survey is also now half a decade old.</a:t>
            </a:r>
          </a:p>
        </p:txBody>
      </p:sp>
      <p:sp>
        <p:nvSpPr>
          <p:cNvPr id="4" name="Slide Number Placeholder 3"/>
          <p:cNvSpPr>
            <a:spLocks noGrp="1"/>
          </p:cNvSpPr>
          <p:nvPr>
            <p:ph type="sldNum" sz="quarter" idx="5"/>
          </p:nvPr>
        </p:nvSpPr>
        <p:spPr/>
        <p:txBody>
          <a:bodyPr/>
          <a:lstStyle/>
          <a:p>
            <a:fld id="{BDCF5512-C0AD-47CE-A269-C74A2ACFE210}" type="slidenum">
              <a:rPr lang="en-US" smtClean="0"/>
              <a:t>30</a:t>
            </a:fld>
            <a:endParaRPr lang="en-US"/>
          </a:p>
        </p:txBody>
      </p:sp>
    </p:spTree>
    <p:extLst>
      <p:ext uri="{BB962C8B-B14F-4D97-AF65-F5344CB8AC3E}">
        <p14:creationId xmlns:p14="http://schemas.microsoft.com/office/powerpoint/2010/main" val="227935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Drug related crime is clearly a priority for the Georgian police force, it is the third largest category of crime in the country, and accounts for the highest proportion of crime solved. </a:t>
            </a:r>
          </a:p>
          <a:p>
            <a:endParaRPr lang="en-US" dirty="0"/>
          </a:p>
          <a:p>
            <a:r>
              <a:rPr lang="en-US" dirty="0"/>
              <a:t>I invite you to compare the figures for drug crime with those for traffic-related crimes, which include traffic violations.</a:t>
            </a:r>
          </a:p>
          <a:p>
            <a:endParaRPr lang="en-US" dirty="0"/>
          </a:p>
          <a:p>
            <a:r>
              <a:rPr lang="en-US" dirty="0"/>
              <a:t>With this level of activity, we can assume that we can get a better picture of drug use from law enforcement sources.</a:t>
            </a:r>
          </a:p>
        </p:txBody>
      </p:sp>
      <p:sp>
        <p:nvSpPr>
          <p:cNvPr id="4" name="Slide Number Placeholder 3"/>
          <p:cNvSpPr>
            <a:spLocks noGrp="1"/>
          </p:cNvSpPr>
          <p:nvPr>
            <p:ph type="sldNum" sz="quarter" idx="5"/>
          </p:nvPr>
        </p:nvSpPr>
        <p:spPr/>
        <p:txBody>
          <a:bodyPr/>
          <a:lstStyle/>
          <a:p>
            <a:fld id="{BDCF5512-C0AD-47CE-A269-C74A2ACFE210}" type="slidenum">
              <a:rPr lang="en-US" smtClean="0"/>
              <a:t>31</a:t>
            </a:fld>
            <a:endParaRPr lang="en-US"/>
          </a:p>
        </p:txBody>
      </p:sp>
    </p:spTree>
    <p:extLst>
      <p:ext uri="{BB962C8B-B14F-4D97-AF65-F5344CB8AC3E}">
        <p14:creationId xmlns:p14="http://schemas.microsoft.com/office/powerpoint/2010/main" val="722477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There’s increasing evidence that new categories of substances are being used widely and that changing patterns of use are opening up users to new risks.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I’m now going to discuss a couple of high-profile incidents of drug harm in Georgia, and look at what they tell use about the evolving risks associated with drug use.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I’m then going to briefly discuss a new category of drugs, before moving on to changes in how drugs are bought and sold.</a:t>
            </a:r>
          </a:p>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DCF5512-C0AD-47CE-A269-C74A2ACFE210}" type="slidenum">
              <a:rPr lang="en-US" smtClean="0"/>
              <a:t>4</a:t>
            </a:fld>
            <a:endParaRPr lang="en-US"/>
          </a:p>
        </p:txBody>
      </p:sp>
    </p:spTree>
    <p:extLst>
      <p:ext uri="{BB962C8B-B14F-4D97-AF65-F5344CB8AC3E}">
        <p14:creationId xmlns:p14="http://schemas.microsoft.com/office/powerpoint/2010/main" val="35706061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time being, we can look at what they’re reporting in the press. Every three months, the Georgian police are obliged to destroy substances confiscated in their operations, and they report what they destroy on Agenda.ge. I’ve listed rough figures for the last six months on the slide. </a:t>
            </a:r>
          </a:p>
          <a:p>
            <a:endParaRPr lang="en-US" dirty="0"/>
          </a:p>
          <a:p>
            <a:r>
              <a:rPr lang="en-US" dirty="0"/>
              <a:t>The most significant category of substance destroyed in the last six months is, by a long way, cannabis. We also see large quantities of the opiates, opiate substitutes, and pharmaceuticals – mostly painkillers. We also see MDMA, amphetamine and cocaine.</a:t>
            </a:r>
          </a:p>
          <a:p>
            <a:endParaRPr lang="en-US" dirty="0"/>
          </a:p>
          <a:p>
            <a:r>
              <a:rPr lang="en-US" dirty="0"/>
              <a:t>If we trawl around other reports, however, we come across other substances, including Alpha-PVP, LSD and unspecified “New Psychoactive Substances”, amongst others.</a:t>
            </a:r>
          </a:p>
          <a:p>
            <a:endParaRPr lang="en-US" dirty="0"/>
          </a:p>
          <a:p>
            <a:r>
              <a:rPr lang="en-US" dirty="0"/>
              <a:t>We get an interesting snapshot of what’s in circulation here, but it’s not systematic. </a:t>
            </a:r>
          </a:p>
          <a:p>
            <a:pPr marL="628650" lvl="1" indent="-171450">
              <a:buFont typeface="Arial" panose="020B0604020202020204" pitchFamily="34" charset="0"/>
              <a:buChar char="•"/>
            </a:pPr>
            <a:endParaRPr lang="en-US" dirty="0"/>
          </a:p>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BDCF5512-C0AD-47CE-A269-C74A2ACFE210}" type="slidenum">
              <a:rPr lang="en-US" smtClean="0"/>
              <a:t>32</a:t>
            </a:fld>
            <a:endParaRPr lang="en-US"/>
          </a:p>
        </p:txBody>
      </p:sp>
    </p:spTree>
    <p:extLst>
      <p:ext uri="{BB962C8B-B14F-4D97-AF65-F5344CB8AC3E}">
        <p14:creationId xmlns:p14="http://schemas.microsoft.com/office/powerpoint/2010/main" val="765617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data has been collected, I’ve undertaken a bit of a clean-up. </a:t>
            </a:r>
          </a:p>
          <a:p>
            <a:endParaRPr lang="en-US" dirty="0"/>
          </a:p>
          <a:p>
            <a:r>
              <a:rPr lang="en-US" dirty="0"/>
              <a:t>My main database has patchy records outside of the main date range of the study, so I drop them. I also drop non-substance listings, for example people sometimes offer work as a courier.</a:t>
            </a:r>
          </a:p>
          <a:p>
            <a:endParaRPr lang="en-US" dirty="0"/>
          </a:p>
          <a:p>
            <a:r>
              <a:rPr lang="en-US" dirty="0"/>
              <a:t>I normalize prices in USD based on bitcoin value on the day of transaction.</a:t>
            </a:r>
          </a:p>
          <a:p>
            <a:endParaRPr lang="en-US" dirty="0"/>
          </a:p>
          <a:p>
            <a:r>
              <a:rPr lang="en-US" dirty="0"/>
              <a:t>And then I employ a rules-based system for labelling records from their descriptions. This is a real pain, you have no idea how many different ways you can say “Does anyone want to buy some cannabis”?</a:t>
            </a:r>
          </a:p>
          <a:p>
            <a:endParaRPr lang="en-US" dirty="0"/>
          </a:p>
          <a:p>
            <a:r>
              <a:rPr lang="en-US" dirty="0"/>
              <a:t>The system I’ve devised isn’t perfect, so I then do a post-clean to manually label anything that was missed. </a:t>
            </a:r>
          </a:p>
        </p:txBody>
      </p:sp>
      <p:sp>
        <p:nvSpPr>
          <p:cNvPr id="4" name="Slide Number Placeholder 3"/>
          <p:cNvSpPr>
            <a:spLocks noGrp="1"/>
          </p:cNvSpPr>
          <p:nvPr>
            <p:ph type="sldNum" sz="quarter" idx="5"/>
          </p:nvPr>
        </p:nvSpPr>
        <p:spPr/>
        <p:txBody>
          <a:bodyPr/>
          <a:lstStyle/>
          <a:p>
            <a:fld id="{BDCF5512-C0AD-47CE-A269-C74A2ACFE210}" type="slidenum">
              <a:rPr lang="en-US" smtClean="0"/>
              <a:t>33</a:t>
            </a:fld>
            <a:endParaRPr lang="en-US"/>
          </a:p>
        </p:txBody>
      </p:sp>
    </p:spTree>
    <p:extLst>
      <p:ext uri="{BB962C8B-B14F-4D97-AF65-F5344CB8AC3E}">
        <p14:creationId xmlns:p14="http://schemas.microsoft.com/office/powerpoint/2010/main" val="3905325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advantage this dataset has over other sources of information about drug use in Georgia, is that we are able to make estimates of the quantity of product being sold.</a:t>
            </a:r>
          </a:p>
          <a:p>
            <a:endParaRPr lang="en-US" dirty="0"/>
          </a:p>
          <a:p>
            <a:r>
              <a:rPr lang="en-US" dirty="0"/>
              <a:t>I mentioned that “in stock” column earlier. We can use changes in this value to estimate the number of sales – as the in-stock number decreases, we can assume it’s because an item is being sold.</a:t>
            </a:r>
          </a:p>
          <a:p>
            <a:endParaRPr lang="en-US" dirty="0"/>
          </a:p>
          <a:p>
            <a:r>
              <a:rPr lang="en-US" dirty="0"/>
              <a:t>I’m more of a programmer than a mathematician, and I’m assuming most of the audience are neither, so I’ll attempt to keep the explanation of the process brief. </a:t>
            </a:r>
          </a:p>
          <a:p>
            <a:endParaRPr lang="en-US" dirty="0"/>
          </a:p>
          <a:p>
            <a:r>
              <a:rPr lang="en-US" dirty="0"/>
              <a:t>For each listing, for each day, I count the differences between each record and the last, to see how many items have been sold. I only do so if the “in stock” value in question is less than the previous record. This happens often as vendors “restock” in new locations.  It’s not really possible to check exactly how large a restock was between two different scrapes, so it’s likely that this approach underestimates here. </a:t>
            </a:r>
          </a:p>
          <a:p>
            <a:endParaRPr lang="en-US" dirty="0"/>
          </a:p>
          <a:p>
            <a:r>
              <a:rPr lang="en-US" dirty="0"/>
              <a:t>I’ve also noticed that the larger listings are almost never shown as “in stock”. This makes sense, as there’s a lot of risk involved in leaving thousands of dollars of drugs lying around somewhere. My assumption is that for the larger listings, vendor and buyer will be linked up through the site, then communicate outside of the site to establish protocols for exchange.</a:t>
            </a:r>
          </a:p>
          <a:p>
            <a:endParaRPr lang="en-US" dirty="0"/>
          </a:p>
          <a:p>
            <a:r>
              <a:rPr lang="en-US" dirty="0"/>
              <a:t>Accordingly, the findings I’m about to present should be taken to be minimum values, and will likely somewhat overrepresent small trades.</a:t>
            </a:r>
          </a:p>
        </p:txBody>
      </p:sp>
      <p:sp>
        <p:nvSpPr>
          <p:cNvPr id="4" name="Slide Number Placeholder 3"/>
          <p:cNvSpPr>
            <a:spLocks noGrp="1"/>
          </p:cNvSpPr>
          <p:nvPr>
            <p:ph type="sldNum" sz="quarter" idx="5"/>
          </p:nvPr>
        </p:nvSpPr>
        <p:spPr/>
        <p:txBody>
          <a:bodyPr/>
          <a:lstStyle/>
          <a:p>
            <a:fld id="{BDCF5512-C0AD-47CE-A269-C74A2ACFE210}" type="slidenum">
              <a:rPr lang="en-US" smtClean="0"/>
              <a:t>34</a:t>
            </a:fld>
            <a:endParaRPr lang="en-US"/>
          </a:p>
        </p:txBody>
      </p:sp>
    </p:spTree>
    <p:extLst>
      <p:ext uri="{BB962C8B-B14F-4D97-AF65-F5344CB8AC3E}">
        <p14:creationId xmlns:p14="http://schemas.microsoft.com/office/powerpoint/2010/main" val="383552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Monitoring</a:t>
            </a:r>
          </a:p>
          <a:p>
            <a:pPr marL="171450" indent="-171450">
              <a:buFont typeface="Arial" panose="020B0604020202020204" pitchFamily="34" charset="0"/>
              <a:buChar char="•"/>
            </a:pPr>
            <a:r>
              <a:rPr lang="en-US" b="0" dirty="0"/>
              <a:t>A new drug monitoring agency is being established this year under the Ministry of Internal Affairs, this is a welcome development insofar as it will hopefully provide much needed information on drug use to the policy community</a:t>
            </a:r>
          </a:p>
          <a:p>
            <a:pPr marL="171450" indent="-171450">
              <a:buFont typeface="Arial" panose="020B0604020202020204" pitchFamily="34" charset="0"/>
              <a:buChar char="•"/>
            </a:pPr>
            <a:r>
              <a:rPr lang="en-US" b="0" dirty="0"/>
              <a:t>The focus of the agency should be targeted at improving drug policy and reducing harm, rather than as a mechanism to support enforcement,</a:t>
            </a:r>
          </a:p>
          <a:p>
            <a:pPr marL="628650" lvl="1" indent="-171450">
              <a:buFont typeface="Arial" panose="020B0604020202020204" pitchFamily="34" charset="0"/>
              <a:buChar char="•"/>
            </a:pPr>
            <a:r>
              <a:rPr lang="en-US" b="0" dirty="0"/>
              <a:t>This could include frequent and transparent reporting of drug seizures and incidents related to drug harm, including substances involved, in a machine-readable format.. Please.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Health care preparedness</a:t>
            </a:r>
          </a:p>
          <a:p>
            <a:pPr marL="171450" indent="-171450">
              <a:buFont typeface="Arial" panose="020B0604020202020204" pitchFamily="34" charset="0"/>
              <a:buChar char="•"/>
            </a:pPr>
            <a:r>
              <a:rPr lang="en-US" b="0" dirty="0"/>
              <a:t>This research shows a very wide range of substances being used, each with a unique risk and harm profile.</a:t>
            </a:r>
          </a:p>
          <a:p>
            <a:pPr marL="171450" indent="-171450">
              <a:buFont typeface="Arial" panose="020B0604020202020204" pitchFamily="34" charset="0"/>
              <a:buChar char="•"/>
            </a:pPr>
            <a:r>
              <a:rPr lang="en-US" b="0" dirty="0"/>
              <a:t>Healthcare professionals need to be fully equipped to deal with the acute and chronic consequences of a much wider variety of substances.</a:t>
            </a:r>
          </a:p>
          <a:p>
            <a:pPr marL="171450" indent="-171450">
              <a:buFont typeface="Arial" panose="020B0604020202020204" pitchFamily="34" charset="0"/>
              <a:buChar char="•"/>
            </a:pPr>
            <a:r>
              <a:rPr lang="en-US" b="0" dirty="0"/>
              <a:t>Both first responders and family doctors need to be able to identify, manage and treat the symptoms of forms of drug use that are not linked to opiate injection,</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Awareness raising and harm reduction</a:t>
            </a:r>
          </a:p>
          <a:p>
            <a:pPr marL="171450" indent="-171450">
              <a:buFont typeface="Arial" panose="020B0604020202020204" pitchFamily="34" charset="0"/>
              <a:buChar char="•"/>
            </a:pPr>
            <a:r>
              <a:rPr lang="en-US" b="0" dirty="0"/>
              <a:t>This research shows high-strength doses of a number of substances in circulation. Prevention based messaging, such as “No to drugs” dominates public communications around drug use.</a:t>
            </a:r>
          </a:p>
          <a:p>
            <a:pPr marL="171450" indent="-171450">
              <a:buFont typeface="Arial" panose="020B0604020202020204" pitchFamily="34" charset="0"/>
              <a:buChar char="•"/>
            </a:pPr>
            <a:r>
              <a:rPr lang="en-US" b="0" dirty="0"/>
              <a:t>This sort of messaging does not help users apply potentially life-saving harm reduction strategies: such as “do half a pill first” or “25i-NBOMe” should be taken in quarter blotter doses.</a:t>
            </a:r>
          </a:p>
          <a:p>
            <a:pPr marL="171450" indent="-171450">
              <a:buFont typeface="Arial" panose="020B0604020202020204" pitchFamily="34" charset="0"/>
              <a:buChar char="•"/>
            </a:pPr>
            <a:r>
              <a:rPr lang="en-US" b="0" dirty="0"/>
              <a:t>Whilst it may not be politically feasible to promote these forms of messaging publicly, the government should be supportive of organizations that to, to the extent of providing funding and facilitating their work.</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Opiate substitution</a:t>
            </a:r>
          </a:p>
          <a:p>
            <a:pPr marL="171450" indent="-171450">
              <a:buFont typeface="Arial" panose="020B0604020202020204" pitchFamily="34" charset="0"/>
              <a:buChar char="•"/>
            </a:pPr>
            <a:r>
              <a:rPr lang="en-US" b="0" dirty="0"/>
              <a:t>Other studies have shown that injecting drug use is on the rise, and this research demonstrates the presence of dangerously strong opiates in the form of methadone powder on the Georgian market.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Georgia has a long-standing opiate substation programme, which is intended to manage its injecting drug using population.</a:t>
            </a:r>
          </a:p>
          <a:p>
            <a:pPr marL="171450" indent="-171450">
              <a:buFont typeface="Arial" panose="020B0604020202020204" pitchFamily="34" charset="0"/>
              <a:buChar char="•"/>
            </a:pPr>
            <a:r>
              <a:rPr lang="en-US" b="0" dirty="0"/>
              <a:t>Taken together, these facts suggest that the opiate substation programme is failing many users.</a:t>
            </a:r>
          </a:p>
          <a:p>
            <a:pPr marL="171450" indent="-171450">
              <a:buFont typeface="Arial" panose="020B0604020202020204" pitchFamily="34" charset="0"/>
              <a:buChar char="•"/>
            </a:pPr>
            <a:r>
              <a:rPr lang="en-US" b="0" dirty="0"/>
              <a:t>The government should urgently take action to strengthen and improve the programme, in coordination with experts on injecting drug use.</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Sentencing Review</a:t>
            </a:r>
          </a:p>
          <a:p>
            <a:pPr marL="171450" indent="-171450">
              <a:buFont typeface="Arial" panose="020B0604020202020204" pitchFamily="34" charset="0"/>
              <a:buChar char="•"/>
            </a:pPr>
            <a:r>
              <a:rPr lang="en-US" dirty="0"/>
              <a:t>Georgian law treats almost all drugs in almost all quantities as highly illegal and punishable by long prison terms. </a:t>
            </a:r>
          </a:p>
          <a:p>
            <a:pPr marL="171450" indent="-171450">
              <a:buFont typeface="Arial" panose="020B0604020202020204" pitchFamily="34" charset="0"/>
              <a:buChar char="•"/>
            </a:pPr>
            <a:r>
              <a:rPr lang="en-US" dirty="0"/>
              <a:t>This research shows that substances being sold in Georgia are highly diverse, with dramatically varying levels of risk potential.</a:t>
            </a:r>
          </a:p>
          <a:p>
            <a:pPr marL="171450" indent="-171450">
              <a:buFont typeface="Arial" panose="020B0604020202020204" pitchFamily="34" charset="0"/>
              <a:buChar char="•"/>
            </a:pPr>
            <a:r>
              <a:rPr lang="en-US" dirty="0"/>
              <a:t>By treating all substances equally and punitively, the government sends a message that all substances are equally dangerous, but this is not the case.</a:t>
            </a:r>
          </a:p>
          <a:p>
            <a:pPr marL="171450" indent="-171450">
              <a:buFont typeface="Arial" panose="020B0604020202020204" pitchFamily="34" charset="0"/>
              <a:buChar char="•"/>
            </a:pPr>
            <a:r>
              <a:rPr lang="en-US" dirty="0"/>
              <a:t>People are taking drugs, despite these laws, and young people encountering drugs encounter no guidance as to relative harm.</a:t>
            </a:r>
          </a:p>
          <a:p>
            <a:pPr marL="171450" indent="-171450">
              <a:buFont typeface="Arial" panose="020B0604020202020204" pitchFamily="34" charset="0"/>
              <a:buChar char="•"/>
            </a:pPr>
            <a:r>
              <a:rPr lang="en-US" dirty="0"/>
              <a:t>On discovering one substance is not so bad, they may incorrectly assume this finding applies to all substances.</a:t>
            </a:r>
          </a:p>
          <a:p>
            <a:pPr marL="171450" indent="-171450">
              <a:buFont typeface="Arial" panose="020B0604020202020204" pitchFamily="34" charset="0"/>
              <a:buChar char="•"/>
            </a:pPr>
            <a:r>
              <a:rPr lang="en-US" dirty="0"/>
              <a:t>The government needs to understand that as drug use is likely to continue despite severe penalties, it has the power to use sentencing to affect the drugs which are taken.</a:t>
            </a:r>
          </a:p>
          <a:p>
            <a:pPr marL="171450" indent="-171450">
              <a:buFont typeface="Arial" panose="020B0604020202020204" pitchFamily="34" charset="0"/>
              <a:buChar char="•"/>
            </a:pPr>
            <a:r>
              <a:rPr lang="en-US" dirty="0"/>
              <a:t>This research shows that in a </a:t>
            </a:r>
            <a:r>
              <a:rPr lang="en-US" dirty="0" err="1"/>
              <a:t>colourful</a:t>
            </a:r>
            <a:r>
              <a:rPr lang="en-US" dirty="0"/>
              <a:t> drug market, with large quantities of New Psychoactive Substances, we see a lot of cannabis and almost no synthetic cannabis. </a:t>
            </a:r>
          </a:p>
          <a:p>
            <a:pPr marL="628650" lvl="1" indent="-171450">
              <a:buFont typeface="Arial" panose="020B0604020202020204" pitchFamily="34" charset="0"/>
              <a:buChar char="•"/>
            </a:pPr>
            <a:r>
              <a:rPr lang="en-US" dirty="0"/>
              <a:t>It is not a huge logical jump to conclude that lower penalties for cannabis possession may be linked to a fall in demand for alternatives.</a:t>
            </a:r>
          </a:p>
          <a:p>
            <a:pPr marL="171450" lvl="0" indent="-171450">
              <a:buFont typeface="Arial" panose="020B0604020202020204" pitchFamily="34" charset="0"/>
              <a:buChar char="•"/>
            </a:pPr>
            <a:r>
              <a:rPr lang="en-US" dirty="0"/>
              <a:t>The government should undertake a sentencing review for narcotic substances, and reevaluate penalties on an evidence-based, harm-based system, where less harmful substances receive lower penalties.</a:t>
            </a:r>
          </a:p>
          <a:p>
            <a:pPr marL="171450" lvl="0" indent="-171450">
              <a:buFont typeface="Arial" panose="020B0604020202020204" pitchFamily="34" charset="0"/>
              <a:buChar char="•"/>
            </a:pPr>
            <a:r>
              <a:rPr lang="en-US" dirty="0"/>
              <a:t>Lower sentences overall would also lower barriers to accessing healthcare by drug users, meaning assistance can be reached when needed, potentially saving lives</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b="1" dirty="0"/>
              <a:t>Learning from other countries</a:t>
            </a:r>
          </a:p>
          <a:p>
            <a:pPr marL="171450" lvl="0" indent="-171450">
              <a:buFont typeface="Arial" panose="020B0604020202020204" pitchFamily="34" charset="0"/>
              <a:buChar char="•"/>
            </a:pPr>
            <a:r>
              <a:rPr lang="en-US" b="0" dirty="0"/>
              <a:t>More radically, and admittedly less closely tied to the findings I’ve just presented, the government may choose to examine learning from other countries.</a:t>
            </a:r>
          </a:p>
          <a:p>
            <a:pPr marL="171450" lvl="0" indent="-171450">
              <a:buFont typeface="Arial" panose="020B0604020202020204" pitchFamily="34" charset="0"/>
              <a:buChar char="•"/>
            </a:pPr>
            <a:r>
              <a:rPr lang="en-US" b="0" dirty="0"/>
              <a:t>Portugal has had stunning success in reducing drug use and harms through an approach that decriminalizes possession of small quantities of drugs and diverts drug users from the prison system to counselling and medical support.</a:t>
            </a:r>
          </a:p>
          <a:p>
            <a:pPr marL="171450" lvl="0" indent="-171450">
              <a:buFont typeface="Arial" panose="020B0604020202020204" pitchFamily="34" charset="0"/>
              <a:buChar char="•"/>
            </a:pPr>
            <a:r>
              <a:rPr lang="en-US" b="0" dirty="0"/>
              <a:t>Other countries are increasingly fully legalizing cannabis.</a:t>
            </a:r>
          </a:p>
          <a:p>
            <a:pPr marL="171450" lvl="0" indent="-171450">
              <a:buFont typeface="Arial" panose="020B0604020202020204" pitchFamily="34" charset="0"/>
              <a:buChar char="•"/>
            </a:pPr>
            <a:endParaRPr lang="en-US" b="0" dirty="0"/>
          </a:p>
          <a:p>
            <a:pPr marL="0" lvl="0" indent="0">
              <a:buFont typeface="Arial" panose="020B0604020202020204" pitchFamily="34" charset="0"/>
              <a:buNone/>
            </a:pPr>
            <a:r>
              <a:rPr lang="en-US" b="0" dirty="0"/>
              <a:t>Strict prohibition has clearly not prevented a vibrant drug market from existing</a:t>
            </a:r>
          </a:p>
        </p:txBody>
      </p:sp>
      <p:sp>
        <p:nvSpPr>
          <p:cNvPr id="4" name="Slide Number Placeholder 3"/>
          <p:cNvSpPr>
            <a:spLocks noGrp="1"/>
          </p:cNvSpPr>
          <p:nvPr>
            <p:ph type="sldNum" sz="quarter" idx="5"/>
          </p:nvPr>
        </p:nvSpPr>
        <p:spPr/>
        <p:txBody>
          <a:bodyPr/>
          <a:lstStyle/>
          <a:p>
            <a:fld id="{BDCF5512-C0AD-47CE-A269-C74A2ACFE210}" type="slidenum">
              <a:rPr lang="en-US" smtClean="0"/>
              <a:t>35</a:t>
            </a:fld>
            <a:endParaRPr lang="en-US"/>
          </a:p>
        </p:txBody>
      </p:sp>
    </p:spTree>
    <p:extLst>
      <p:ext uri="{BB962C8B-B14F-4D97-AF65-F5344CB8AC3E}">
        <p14:creationId xmlns:p14="http://schemas.microsoft.com/office/powerpoint/2010/main" val="1054140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summer of 2018 saw two separate and high-profile drug-death incidents. Firstly, in a case that lead to a major police raid of the </a:t>
            </a:r>
            <a:r>
              <a:rPr lang="en-US" dirty="0" err="1"/>
              <a:t>Bassiani</a:t>
            </a:r>
            <a:r>
              <a:rPr lang="en-US" dirty="0"/>
              <a:t> nightclub, after mistakenly taking what is now thought to have been the powerful synthetic opioid, fentanyl. The clubbers are believed to have thought they were taking the stimulant, mephedrone. </a:t>
            </a:r>
          </a:p>
          <a:p>
            <a:endParaRPr lang="en-US" dirty="0"/>
          </a:p>
          <a:p>
            <a:r>
              <a:rPr lang="en-US" dirty="0"/>
              <a:t>In a separate incident, one festival-goer died and three were hospitalized after taking an unknown substance at the </a:t>
            </a:r>
            <a:r>
              <a:rPr lang="en-US" dirty="0" err="1"/>
              <a:t>Echowaves</a:t>
            </a:r>
            <a:r>
              <a:rPr lang="en-US" dirty="0"/>
              <a:t> festival in </a:t>
            </a:r>
            <a:r>
              <a:rPr lang="en-US" dirty="0" err="1"/>
              <a:t>Anaklia</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These two cases are important for a number of reasons: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Firstly, </a:t>
            </a:r>
            <a:r>
              <a:rPr lang="en-US" sz="1200" b="1" i="0" dirty="0"/>
              <a:t>they show changing patterns of drug use: </a:t>
            </a:r>
            <a:r>
              <a:rPr lang="en-US" sz="1200" i="0" dirty="0"/>
              <a:t>these incidents occurred at large-scale public gatherings.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The opioids discussed in the previous slide are far less prevalent in club and festival scenes, where other substances such as MDMA, cocaine and less frequently LSD and Ketamine are often preferred.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These cases highlight a new and potentially growing drug using population, with different substance preferences and risk profiles.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Secondly</a:t>
            </a:r>
            <a:r>
              <a:rPr lang="en-US" b="1" dirty="0"/>
              <a:t>, it highlights the problem of accidental overdose</a:t>
            </a:r>
            <a:r>
              <a:rPr lang="en-US" dirty="0"/>
              <a:t>: </a:t>
            </a:r>
            <a:r>
              <a:rPr lang="en-US" sz="1200" i="0" dirty="0"/>
              <a:t>Drug users taking substances in a club or festival setting often do so with poor information about the substance they are taking, putting them at risk of taking too much of a substance, or taking an unintended substance – as was likely the case in both the incidents I just described.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Thirdly, these cases are important, </a:t>
            </a:r>
            <a:r>
              <a:rPr lang="en-US" sz="1200" b="1" i="0" dirty="0"/>
              <a:t>as we know about them primarily through the media</a:t>
            </a:r>
            <a:r>
              <a:rPr lang="en-US" sz="1200" i="0" dirty="0"/>
              <a:t>. We actually have very poor information on drug deaths and hospitalizations through health records. Drug deaths are rarely recorded as such, and the substance involved is almost never on public record.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We know about these cases because they’re famous, but we don’t have the information available to know how common they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Finally, one of the substances involved is particularly interesting. Has anyone hear heard of mephedrone, with an R, not to be confused with methadone? It’s something that is often referred to as a New (or sometimes Novel) Psychoactive Substance – it’s a category of drug I think requires a little more explanation before I dig into my findings.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DCF5512-C0AD-47CE-A269-C74A2ACFE210}" type="slidenum">
              <a:rPr lang="en-US" smtClean="0"/>
              <a:t>5</a:t>
            </a:fld>
            <a:endParaRPr lang="en-US"/>
          </a:p>
        </p:txBody>
      </p:sp>
    </p:spTree>
    <p:extLst>
      <p:ext uri="{BB962C8B-B14F-4D97-AF65-F5344CB8AC3E}">
        <p14:creationId xmlns:p14="http://schemas.microsoft.com/office/powerpoint/2010/main" val="3068529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 “New Psychoactive Substance” or NPS is a phrase you’ll see a lot in the drug policy literature. It originates in the early to mid 2000s when a large range of substances which were not then illegal began to be sold openly in European and American markets. </a:t>
            </a:r>
          </a:p>
          <a:p>
            <a:endParaRPr lang="en-US" dirty="0"/>
          </a:p>
          <a:p>
            <a:r>
              <a:rPr lang="en-US" dirty="0"/>
              <a:t>I remember this happening. Local corner shops in the UK were selling products marketed as “Legal weed” or “Legal ecstasy”.</a:t>
            </a:r>
          </a:p>
          <a:p>
            <a:endParaRPr lang="en-US" dirty="0"/>
          </a:p>
          <a:p>
            <a:r>
              <a:rPr lang="en-US" dirty="0"/>
              <a:t>There are many hundreds of substances described as NPS. We just touched on </a:t>
            </a:r>
            <a:r>
              <a:rPr lang="en-US" dirty="0" err="1"/>
              <a:t>Methadrone</a:t>
            </a:r>
            <a:r>
              <a:rPr lang="en-US" dirty="0"/>
              <a:t> – a stimulant with very similar effects to MDMA, but the most famous of which is probably “spice” – a blanket term for many varieties of synthetic cannabis. The “legal weed” I mentioned just now. </a:t>
            </a:r>
          </a:p>
          <a:p>
            <a:endParaRPr lang="en-US" dirty="0"/>
          </a:p>
          <a:p>
            <a:r>
              <a:rPr lang="en-US" dirty="0"/>
              <a:t>Just as many of these substances were initially marketed as legal alternatives for other substances, now many of them are illegal, they are sometimes used as substitutes when more desirable substances are unavailable.</a:t>
            </a:r>
          </a:p>
          <a:p>
            <a:endParaRPr lang="en-US" dirty="0"/>
          </a:p>
          <a:p>
            <a:r>
              <a:rPr lang="en-US" dirty="0"/>
              <a:t>In Georgia, the term “bio” is often used as a prefix to describe NPS: bio-marijuana, for example refers to synthetic cannabis, bio-LSD, for example is used to describe 25i-NBOMe, pictured top left. I think.</a:t>
            </a:r>
          </a:p>
          <a:p>
            <a:endParaRPr lang="en-US" dirty="0"/>
          </a:p>
          <a:p>
            <a:r>
              <a:rPr lang="en-US" dirty="0"/>
              <a:t>I say “I think”, as that’s just a picture I pulled down from the internet – I guess it’s 25i-NBOMe, because Google told me – here’s some LSD in blotter form for reference. I think.</a:t>
            </a:r>
          </a:p>
          <a:p>
            <a:endParaRPr lang="en-US" dirty="0"/>
          </a:p>
          <a:p>
            <a:r>
              <a:rPr lang="en-US" dirty="0"/>
              <a:t>Many of these products are visually very similar to other well-known drugs. In the case I just mentioned, a user would only know the difference after putting it in their mouth. If someone is smoking or snorting a substance, injecting it or swallowing it whole, they wouldn’t know they’ve taken something unintended until the effects kick in.</a:t>
            </a:r>
          </a:p>
          <a:p>
            <a:endParaRPr lang="en-US" dirty="0"/>
          </a:p>
          <a:p>
            <a:r>
              <a:rPr lang="en-US" dirty="0"/>
              <a:t>Many of these substances are also significantly more dangerous than the product they resemble. 25i-NBOMe can be lethal in relatively small doses, too much LSD can cause a number of problems, but death by poisoning is not one of them.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synthetic cannabis, can be addictive, cause seizures, and induce catatonia or psychotic episodes.</a:t>
            </a:r>
          </a:p>
          <a:p>
            <a:endParaRPr lang="en-US" dirty="0"/>
          </a:p>
          <a:p>
            <a:r>
              <a:rPr lang="en-US" dirty="0"/>
              <a:t>So we have this new, large and </a:t>
            </a:r>
            <a:r>
              <a:rPr lang="en-US" dirty="0" err="1"/>
              <a:t>colourful</a:t>
            </a:r>
            <a:r>
              <a:rPr lang="en-US" dirty="0"/>
              <a:t> category of substances. We know very little about many of them, because they have a limited history of use. Many of them resemble other drugs, and are often significantly more harmful.</a:t>
            </a:r>
          </a:p>
          <a:p>
            <a:endParaRPr lang="en-US" dirty="0"/>
          </a:p>
          <a:p>
            <a:r>
              <a:rPr lang="en-US" dirty="0"/>
              <a:t>Many of them are being sold in Georgia today. </a:t>
            </a:r>
          </a:p>
          <a:p>
            <a:endParaRPr lang="en-US" dirty="0"/>
          </a:p>
          <a:p>
            <a:r>
              <a:rPr lang="en-US" dirty="0"/>
              <a:t>I’ll get into the detail shortly, but before I can introduce my research, I need to quickly cover another changing dynamic in Georgian drug markets.</a:t>
            </a:r>
          </a:p>
          <a:p>
            <a:endParaRPr lang="en-US" dirty="0"/>
          </a:p>
        </p:txBody>
      </p:sp>
      <p:sp>
        <p:nvSpPr>
          <p:cNvPr id="4" name="Slide Number Placeholder 3"/>
          <p:cNvSpPr>
            <a:spLocks noGrp="1"/>
          </p:cNvSpPr>
          <p:nvPr>
            <p:ph type="sldNum" sz="quarter" idx="5"/>
          </p:nvPr>
        </p:nvSpPr>
        <p:spPr/>
        <p:txBody>
          <a:bodyPr/>
          <a:lstStyle/>
          <a:p>
            <a:fld id="{BDCF5512-C0AD-47CE-A269-C74A2ACFE210}" type="slidenum">
              <a:rPr lang="en-US" smtClean="0"/>
              <a:t>6</a:t>
            </a:fld>
            <a:endParaRPr lang="en-US"/>
          </a:p>
        </p:txBody>
      </p:sp>
    </p:spTree>
    <p:extLst>
      <p:ext uri="{BB962C8B-B14F-4D97-AF65-F5344CB8AC3E}">
        <p14:creationId xmlns:p14="http://schemas.microsoft.com/office/powerpoint/2010/main" val="36081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new drugs are appearing in Georgia, drugs are also being bought and sold in new ways. My research attempts to take advantage of some of the new developments in drug markets to find out more about how people are using drugs.</a:t>
            </a:r>
          </a:p>
          <a:p>
            <a:endParaRPr lang="en-US" dirty="0"/>
          </a:p>
        </p:txBody>
      </p:sp>
      <p:sp>
        <p:nvSpPr>
          <p:cNvPr id="4" name="Slide Number Placeholder 3"/>
          <p:cNvSpPr>
            <a:spLocks noGrp="1"/>
          </p:cNvSpPr>
          <p:nvPr>
            <p:ph type="sldNum" sz="quarter" idx="5"/>
          </p:nvPr>
        </p:nvSpPr>
        <p:spPr/>
        <p:txBody>
          <a:bodyPr/>
          <a:lstStyle/>
          <a:p>
            <a:fld id="{BDCF5512-C0AD-47CE-A269-C74A2ACFE210}" type="slidenum">
              <a:rPr lang="en-US" smtClean="0"/>
              <a:t>7</a:t>
            </a:fld>
            <a:endParaRPr lang="en-US"/>
          </a:p>
        </p:txBody>
      </p:sp>
    </p:spTree>
    <p:extLst>
      <p:ext uri="{BB962C8B-B14F-4D97-AF65-F5344CB8AC3E}">
        <p14:creationId xmlns:p14="http://schemas.microsoft.com/office/powerpoint/2010/main" val="2729149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July last year, somebody with a Romanian number added me to a Viber group with hundreds of other users offering to sell me drugs and weapons. Has this happened to anyone here, by the way? </a:t>
            </a:r>
          </a:p>
          <a:p>
            <a:endParaRPr lang="en-US" dirty="0"/>
          </a:p>
          <a:p>
            <a:r>
              <a:rPr lang="en-US" b="1" dirty="0"/>
              <a:t>I must have given my number to a seriously dodgy taxi driver sometime/I’m glad I’m not alone.</a:t>
            </a:r>
          </a:p>
          <a:p>
            <a:endParaRPr lang="en-US" dirty="0"/>
          </a:p>
          <a:p>
            <a:r>
              <a:rPr lang="en-US" dirty="0"/>
              <a:t>The message itself was in Russian with a little English, and absolutely no Georgian, except in all the responses – which were largely along the lines of “Giorgi is that you?” and “How did you get this number?”.</a:t>
            </a:r>
          </a:p>
          <a:p>
            <a:endParaRPr lang="en-US" dirty="0"/>
          </a:p>
          <a:p>
            <a:r>
              <a:rPr lang="en-US" dirty="0"/>
              <a:t>Encrypted platforms such as Telegram and Viber provide a channel for secure communication between drug sellers and drug purchasers, and in the case of my spam message – between drug sellers and the general public.</a:t>
            </a:r>
          </a:p>
          <a:p>
            <a:endParaRPr lang="en-US" dirty="0"/>
          </a:p>
          <a:p>
            <a:r>
              <a:rPr lang="en-US" dirty="0"/>
              <a:t>Their use twofold: in marketing, either through groups that people join to find drugs – such as the one I was invited to in that message, or for safe, one-to-one communication between sellers and buyers.</a:t>
            </a:r>
          </a:p>
          <a:p>
            <a:endParaRPr lang="en-US" dirty="0"/>
          </a:p>
          <a:p>
            <a:r>
              <a:rPr lang="en-US" dirty="0"/>
              <a:t>Other drug policy researchers I’ve spoken to have told me that these sorts of messaging platforms are the main mechanism through which young Georgians are purchasing drugs. </a:t>
            </a:r>
          </a:p>
          <a:p>
            <a:endParaRPr lang="en-US" dirty="0"/>
          </a:p>
          <a:p>
            <a:r>
              <a:rPr lang="en-US" dirty="0"/>
              <a:t>These groups contain an untapped wealth of information about drug use patterns, but accessing this information systematically is technically very challenging. </a:t>
            </a:r>
          </a:p>
          <a:p>
            <a:endParaRPr lang="en-US" dirty="0"/>
          </a:p>
          <a:p>
            <a:r>
              <a:rPr lang="en-US" dirty="0"/>
              <a:t>I’m looking at something else.</a:t>
            </a:r>
          </a:p>
        </p:txBody>
      </p:sp>
      <p:sp>
        <p:nvSpPr>
          <p:cNvPr id="4" name="Slide Number Placeholder 3"/>
          <p:cNvSpPr>
            <a:spLocks noGrp="1"/>
          </p:cNvSpPr>
          <p:nvPr>
            <p:ph type="sldNum" sz="quarter" idx="5"/>
          </p:nvPr>
        </p:nvSpPr>
        <p:spPr/>
        <p:txBody>
          <a:bodyPr/>
          <a:lstStyle/>
          <a:p>
            <a:fld id="{BDCF5512-C0AD-47CE-A269-C74A2ACFE210}" type="slidenum">
              <a:rPr lang="en-US" smtClean="0"/>
              <a:t>8</a:t>
            </a:fld>
            <a:endParaRPr lang="en-US"/>
          </a:p>
        </p:txBody>
      </p:sp>
    </p:spTree>
    <p:extLst>
      <p:ext uri="{BB962C8B-B14F-4D97-AF65-F5344CB8AC3E}">
        <p14:creationId xmlns:p14="http://schemas.microsoft.com/office/powerpoint/2010/main" val="2308316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its now possible to order takeaway and taxis online, it’s also possible to buy drugs using the internet. This isn’t a particularly new phenomenon, in fact, the first recorded internet drug transaction has been traced back to the seventies – a small-scale weed deal at a university in America.</a:t>
            </a:r>
          </a:p>
          <a:p>
            <a:endParaRPr lang="en-US" dirty="0"/>
          </a:p>
          <a:p>
            <a:r>
              <a:rPr lang="en-US" dirty="0"/>
              <a:t>Since the early 2010s, large e-commerce sites have sprung up for the drug trade. Some of you might have heard of the Silk Road? The Silk Road was an online marketplace that was functioning world-wide between 2011 and its closure by the FBI in 2013. Similar websites continue to thrive to this day, and they also appear to be used in Georgia. </a:t>
            </a:r>
          </a:p>
          <a:p>
            <a:endParaRPr lang="en-US" dirty="0"/>
          </a:p>
          <a:p>
            <a:r>
              <a:rPr lang="en-US" dirty="0"/>
              <a:t>They are in form very similar to any online shopping site you may have visited, such as Amazon or </a:t>
            </a:r>
            <a:r>
              <a:rPr lang="en-US" dirty="0" err="1"/>
              <a:t>Ebay</a:t>
            </a:r>
            <a:r>
              <a:rPr lang="en-US" dirty="0"/>
              <a:t>. They contain listings from one or more vendors, offering a variety of different substances. Transactions are typically made through bitcoin, although some sites support other cryptocurrencies – this enables the transaction to be relatively anonymous.</a:t>
            </a:r>
          </a:p>
          <a:p>
            <a:endParaRPr lang="en-US" dirty="0"/>
          </a:p>
          <a:p>
            <a:r>
              <a:rPr lang="en-US" dirty="0"/>
              <a:t>Many, but not all, of these sites are only accessible through the Tor network. The combination of bitcoin and Tor means both buyer and seller can be reasonably confident that they won’t be identified by law enforcement through their online activity.</a:t>
            </a:r>
          </a:p>
          <a:p>
            <a:endParaRPr lang="en-US" dirty="0"/>
          </a:p>
          <a:p>
            <a:r>
              <a:rPr lang="en-US" dirty="0"/>
              <a:t>Western markets have traditionally used the postal system for order fulfillment, but in this context the Georgian post is probably not a good way to ensure quick and secure movement of goods. </a:t>
            </a:r>
          </a:p>
          <a:p>
            <a:endParaRPr lang="en-US" dirty="0"/>
          </a:p>
          <a:p>
            <a:r>
              <a:rPr lang="en-US" dirty="0"/>
              <a:t>The sites I’ve looked at both operate on a dead-drop system, where items are hidden and collected using a GPS code after payment. </a:t>
            </a:r>
          </a:p>
          <a:p>
            <a:endParaRPr lang="en-US" dirty="0"/>
          </a:p>
          <a:p>
            <a:r>
              <a:rPr lang="en-US" dirty="0"/>
              <a:t>In the bottom left there, we have a picture of a suspect and law enforcement retrieving hidden drugs somewhere in Tbilisi.</a:t>
            </a:r>
          </a:p>
          <a:p>
            <a:endParaRPr lang="en-US" dirty="0"/>
          </a:p>
          <a:p>
            <a:r>
              <a:rPr lang="en-US" dirty="0"/>
              <a:t>On the right, we see two such markets: Party-doc, a single-vendor site, and </a:t>
            </a:r>
            <a:r>
              <a:rPr lang="en-US" dirty="0" err="1"/>
              <a:t>Matanga</a:t>
            </a:r>
            <a:r>
              <a:rPr lang="en-US" dirty="0"/>
              <a:t>, a marketplace where multiple vendors operate. My research focuses on the latter.</a:t>
            </a:r>
          </a:p>
        </p:txBody>
      </p:sp>
      <p:sp>
        <p:nvSpPr>
          <p:cNvPr id="4" name="Slide Number Placeholder 3"/>
          <p:cNvSpPr>
            <a:spLocks noGrp="1"/>
          </p:cNvSpPr>
          <p:nvPr>
            <p:ph type="sldNum" sz="quarter" idx="5"/>
          </p:nvPr>
        </p:nvSpPr>
        <p:spPr/>
        <p:txBody>
          <a:bodyPr/>
          <a:lstStyle/>
          <a:p>
            <a:fld id="{BDCF5512-C0AD-47CE-A269-C74A2ACFE210}" type="slidenum">
              <a:rPr lang="en-US" smtClean="0"/>
              <a:t>9</a:t>
            </a:fld>
            <a:endParaRPr lang="en-US"/>
          </a:p>
        </p:txBody>
      </p:sp>
    </p:spTree>
    <p:extLst>
      <p:ext uri="{BB962C8B-B14F-4D97-AF65-F5344CB8AC3E}">
        <p14:creationId xmlns:p14="http://schemas.microsoft.com/office/powerpoint/2010/main" val="1981855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looked in detail at </a:t>
            </a:r>
            <a:r>
              <a:rPr lang="en-US" dirty="0" err="1"/>
              <a:t>Matanga</a:t>
            </a:r>
            <a:r>
              <a:rPr lang="en-US" dirty="0"/>
              <a:t>, a large website which covers numerous states in the Former Soviet Union, with a particular emphasis on Russia. It is technically accessible without Tor, but has been blocked in Georgia – requiring a VPN or Tor to access.</a:t>
            </a:r>
          </a:p>
          <a:p>
            <a:endParaRPr lang="en-US" dirty="0"/>
          </a:p>
          <a:p>
            <a:r>
              <a:rPr lang="en-US" dirty="0"/>
              <a:t>According to its website, it has been active since 2014, although I’m not clear on how long it’s been operating in Georgia. The first record of it I can find is in an MIA press releases from March 2018. [https://agenda.ge/en/news/2018/717, March 30, 2018: </a:t>
            </a:r>
            <a:r>
              <a:rPr lang="en-US" i="1" dirty="0"/>
              <a:t>Police detains drug dealer who imported large amount of drugs via emergency car</a:t>
            </a:r>
            <a:r>
              <a:rPr lang="en-US" dirty="0"/>
              <a:t>]</a:t>
            </a:r>
          </a:p>
          <a:p>
            <a:endParaRPr lang="en-US" dirty="0"/>
          </a:p>
          <a:p>
            <a:r>
              <a:rPr lang="en-US" dirty="0"/>
              <a:t>Listings are in Russian and English. Prices are always given in bitcoin but the other currencies use vary from listing to listing. I’m yet to see a listing in the Georgian language, or a price given in </a:t>
            </a:r>
            <a:r>
              <a:rPr lang="en-US" dirty="0" err="1"/>
              <a:t>Lari</a:t>
            </a:r>
            <a:r>
              <a:rPr lang="en-US" dirty="0"/>
              <a:t>.</a:t>
            </a:r>
          </a:p>
          <a:p>
            <a:endParaRPr lang="en-US" dirty="0"/>
          </a:p>
          <a:p>
            <a:r>
              <a:rPr lang="en-US" dirty="0"/>
              <a:t>It offers a very wide variety of substances for sale at locations in Tbilisi, Batumi and Kutaisi. There is also a section of the website for </a:t>
            </a:r>
            <a:r>
              <a:rPr lang="en-US" dirty="0" err="1"/>
              <a:t>Anaklia</a:t>
            </a:r>
            <a:r>
              <a:rPr lang="en-US" dirty="0"/>
              <a:t>, which has hosted a number of festivals in recent years. I’ve been looking at it off-season, and I’m yet to see a listing for </a:t>
            </a:r>
            <a:r>
              <a:rPr lang="en-US" dirty="0" err="1"/>
              <a:t>Anaklia</a:t>
            </a:r>
            <a:r>
              <a:rPr lang="en-US" dirty="0"/>
              <a:t>.</a:t>
            </a:r>
          </a:p>
        </p:txBody>
      </p:sp>
      <p:sp>
        <p:nvSpPr>
          <p:cNvPr id="4" name="Slide Number Placeholder 3"/>
          <p:cNvSpPr>
            <a:spLocks noGrp="1"/>
          </p:cNvSpPr>
          <p:nvPr>
            <p:ph type="sldNum" sz="quarter" idx="5"/>
          </p:nvPr>
        </p:nvSpPr>
        <p:spPr/>
        <p:txBody>
          <a:bodyPr/>
          <a:lstStyle/>
          <a:p>
            <a:fld id="{BDCF5512-C0AD-47CE-A269-C74A2ACFE210}" type="slidenum">
              <a:rPr lang="en-US" smtClean="0"/>
              <a:t>10</a:t>
            </a:fld>
            <a:endParaRPr lang="en-US"/>
          </a:p>
        </p:txBody>
      </p:sp>
    </p:spTree>
    <p:extLst>
      <p:ext uri="{BB962C8B-B14F-4D97-AF65-F5344CB8AC3E}">
        <p14:creationId xmlns:p14="http://schemas.microsoft.com/office/powerpoint/2010/main" val="1482301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EA0C0817-A112-4847-8014-A94B7D2A4EA3}" type="datetime1">
              <a:rPr lang="en-US" smtClean="0"/>
              <a:t>3/11/2020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34B7E4EF-A1BD-40F4-AB7B-04F084DD991D}"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52744026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40960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879355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97257A-C75C-4D57-AE68-F00274C15C23}" type="datetimeFigureOut">
              <a:rPr lang="en-US" smtClean="0"/>
              <a:pPr/>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117F3-91DB-4970-908B-834A112AA39F}" type="slidenum">
              <a:rPr lang="en-US" smtClean="0"/>
              <a:pPr/>
              <a:t>‹#›</a:t>
            </a:fld>
            <a:endParaRPr lang="en-US"/>
          </a:p>
        </p:txBody>
      </p:sp>
    </p:spTree>
    <p:extLst>
      <p:ext uri="{BB962C8B-B14F-4D97-AF65-F5344CB8AC3E}">
        <p14:creationId xmlns:p14="http://schemas.microsoft.com/office/powerpoint/2010/main" val="3102044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97257A-C75C-4D57-AE68-F00274C15C23}" type="datetimeFigureOut">
              <a:rPr lang="en-US" smtClean="0"/>
              <a:pPr/>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117F3-91DB-4970-908B-834A112AA39F}" type="slidenum">
              <a:rPr lang="en-US" smtClean="0"/>
              <a:pPr/>
              <a:t>‹#›</a:t>
            </a:fld>
            <a:endParaRPr lang="en-US"/>
          </a:p>
        </p:txBody>
      </p:sp>
    </p:spTree>
    <p:extLst>
      <p:ext uri="{BB962C8B-B14F-4D97-AF65-F5344CB8AC3E}">
        <p14:creationId xmlns:p14="http://schemas.microsoft.com/office/powerpoint/2010/main" val="1361012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4"/>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97257A-C75C-4D57-AE68-F00274C15C23}" type="datetimeFigureOut">
              <a:rPr lang="en-US" smtClean="0"/>
              <a:pPr/>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117F3-91DB-4970-908B-834A112AA39F}" type="slidenum">
              <a:rPr lang="en-US" smtClean="0"/>
              <a:pPr/>
              <a:t>‹#›</a:t>
            </a:fld>
            <a:endParaRPr lang="en-US"/>
          </a:p>
        </p:txBody>
      </p:sp>
    </p:spTree>
    <p:extLst>
      <p:ext uri="{BB962C8B-B14F-4D97-AF65-F5344CB8AC3E}">
        <p14:creationId xmlns:p14="http://schemas.microsoft.com/office/powerpoint/2010/main" val="4058614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97257A-C75C-4D57-AE68-F00274C15C23}" type="datetimeFigureOut">
              <a:rPr lang="en-US" smtClean="0"/>
              <a:pPr/>
              <a:t>3/11/2020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117F3-91DB-4970-908B-834A112AA39F}" type="slidenum">
              <a:rPr lang="en-US" smtClean="0"/>
              <a:pPr/>
              <a:t>‹#›</a:t>
            </a:fld>
            <a:endParaRPr lang="en-US"/>
          </a:p>
        </p:txBody>
      </p:sp>
    </p:spTree>
    <p:extLst>
      <p:ext uri="{BB962C8B-B14F-4D97-AF65-F5344CB8AC3E}">
        <p14:creationId xmlns:p14="http://schemas.microsoft.com/office/powerpoint/2010/main" val="33302254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A97257A-C75C-4D57-AE68-F00274C15C23}" type="datetimeFigureOut">
              <a:rPr lang="en-US" smtClean="0"/>
              <a:pPr/>
              <a:t>3/11/2020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8117F3-91DB-4970-908B-834A112AA39F}" type="slidenum">
              <a:rPr lang="en-US" smtClean="0"/>
              <a:pPr/>
              <a:t>‹#›</a:t>
            </a:fld>
            <a:endParaRPr lang="en-US"/>
          </a:p>
        </p:txBody>
      </p:sp>
    </p:spTree>
    <p:extLst>
      <p:ext uri="{BB962C8B-B14F-4D97-AF65-F5344CB8AC3E}">
        <p14:creationId xmlns:p14="http://schemas.microsoft.com/office/powerpoint/2010/main" val="18850870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A97257A-C75C-4D57-AE68-F00274C15C23}" type="datetimeFigureOut">
              <a:rPr lang="en-US" smtClean="0"/>
              <a:pPr/>
              <a:t>3/11/2020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8117F3-91DB-4970-908B-834A112AA39F}" type="slidenum">
              <a:rPr lang="en-US" smtClean="0"/>
              <a:pPr/>
              <a:t>‹#›</a:t>
            </a:fld>
            <a:endParaRPr lang="en-US"/>
          </a:p>
        </p:txBody>
      </p:sp>
    </p:spTree>
    <p:extLst>
      <p:ext uri="{BB962C8B-B14F-4D97-AF65-F5344CB8AC3E}">
        <p14:creationId xmlns:p14="http://schemas.microsoft.com/office/powerpoint/2010/main" val="2897540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97257A-C75C-4D57-AE68-F00274C15C23}" type="datetimeFigureOut">
              <a:rPr lang="en-US" smtClean="0"/>
              <a:pPr/>
              <a:t>3/11/2020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8117F3-91DB-4970-908B-834A112AA39F}" type="slidenum">
              <a:rPr lang="en-US" smtClean="0"/>
              <a:pPr/>
              <a:t>‹#›</a:t>
            </a:fld>
            <a:endParaRPr lang="en-US"/>
          </a:p>
        </p:txBody>
      </p:sp>
    </p:spTree>
    <p:extLst>
      <p:ext uri="{BB962C8B-B14F-4D97-AF65-F5344CB8AC3E}">
        <p14:creationId xmlns:p14="http://schemas.microsoft.com/office/powerpoint/2010/main" val="37107850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6" y="273054"/>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97257A-C75C-4D57-AE68-F00274C15C23}" type="datetimeFigureOut">
              <a:rPr lang="en-US" smtClean="0"/>
              <a:pPr/>
              <a:t>3/11/2020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117F3-91DB-4970-908B-834A112AA39F}" type="slidenum">
              <a:rPr lang="en-US" smtClean="0"/>
              <a:pPr/>
              <a:t>‹#›</a:t>
            </a:fld>
            <a:endParaRPr lang="en-US"/>
          </a:p>
        </p:txBody>
      </p:sp>
    </p:spTree>
    <p:extLst>
      <p:ext uri="{BB962C8B-B14F-4D97-AF65-F5344CB8AC3E}">
        <p14:creationId xmlns:p14="http://schemas.microsoft.com/office/powerpoint/2010/main" val="1158498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787915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97257A-C75C-4D57-AE68-F00274C15C23}" type="datetimeFigureOut">
              <a:rPr lang="en-US" smtClean="0"/>
              <a:pPr/>
              <a:t>3/11/2020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117F3-91DB-4970-908B-834A112AA39F}" type="slidenum">
              <a:rPr lang="en-US" smtClean="0"/>
              <a:pPr/>
              <a:t>‹#›</a:t>
            </a:fld>
            <a:endParaRPr lang="en-US"/>
          </a:p>
        </p:txBody>
      </p:sp>
    </p:spTree>
    <p:extLst>
      <p:ext uri="{BB962C8B-B14F-4D97-AF65-F5344CB8AC3E}">
        <p14:creationId xmlns:p14="http://schemas.microsoft.com/office/powerpoint/2010/main" val="2389010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97257A-C75C-4D57-AE68-F00274C15C23}" type="datetimeFigureOut">
              <a:rPr lang="en-US" smtClean="0"/>
              <a:pPr/>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117F3-91DB-4970-908B-834A112AA39F}" type="slidenum">
              <a:rPr lang="en-US" smtClean="0"/>
              <a:pPr/>
              <a:t>‹#›</a:t>
            </a:fld>
            <a:endParaRPr lang="en-US"/>
          </a:p>
        </p:txBody>
      </p:sp>
    </p:spTree>
    <p:extLst>
      <p:ext uri="{BB962C8B-B14F-4D97-AF65-F5344CB8AC3E}">
        <p14:creationId xmlns:p14="http://schemas.microsoft.com/office/powerpoint/2010/main" val="157979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2"/>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97257A-C75C-4D57-AE68-F00274C15C23}" type="datetimeFigureOut">
              <a:rPr lang="en-US" smtClean="0"/>
              <a:pPr/>
              <a:t>3/11/2020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117F3-91DB-4970-908B-834A112AA39F}" type="slidenum">
              <a:rPr lang="en-US" smtClean="0"/>
              <a:pPr/>
              <a:t>‹#›</a:t>
            </a:fld>
            <a:endParaRPr lang="en-US"/>
          </a:p>
        </p:txBody>
      </p:sp>
    </p:spTree>
    <p:extLst>
      <p:ext uri="{BB962C8B-B14F-4D97-AF65-F5344CB8AC3E}">
        <p14:creationId xmlns:p14="http://schemas.microsoft.com/office/powerpoint/2010/main" val="303831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9C646AA-F36E-4540-911D-FFFC0A0EF24A}" type="datetime1">
              <a:rPr lang="en-US" smtClean="0"/>
              <a:t>3/11/2020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34B7E4EF-A1BD-40F4-AB7B-04F084DD991D}"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53085714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89404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08835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66149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26850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E8D12A6-918A-48BD-8CB9-CA713993B0EA}" type="datetime1">
              <a:rPr lang="en-US" smtClean="0"/>
              <a:t>3/11/2020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4B7E4EF-A1BD-40F4-AB7B-04F084DD991D}"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809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778CE86-875F-4587-BCF6-FA054AFC0D53}" type="datetime1">
              <a:rPr lang="en-US" smtClean="0"/>
              <a:pPr/>
              <a:t>3/11/2020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algn="l"/>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4B7E4EF-A1BD-40F4-AB7B-04F084DD991D}"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59869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F6FA2B21-3FCD-4721-B95C-427943F61125}" type="datetime1">
              <a:rPr lang="en-US" smtClean="0"/>
              <a:t>3/11/2020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34B7E4EF-A1BD-40F4-AB7B-04F084DD991D}" type="slidenum">
              <a:rPr lang="en-US" smtClean="0"/>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4946234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4"/>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4"/>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97257A-C75C-4D57-AE68-F00274C15C23}" type="datetimeFigureOut">
              <a:rPr lang="en-US" smtClean="0"/>
              <a:pPr/>
              <a:t>3/11/2020</a:t>
            </a:fld>
            <a:endParaRPr lang="en-US"/>
          </a:p>
        </p:txBody>
      </p:sp>
      <p:sp>
        <p:nvSpPr>
          <p:cNvPr id="5" name="Footer Placeholder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4"/>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117F3-91DB-4970-908B-834A112AA39F}" type="slidenum">
              <a:rPr lang="en-US" smtClean="0"/>
              <a:pPr/>
              <a:t>‹#›</a:t>
            </a:fld>
            <a:endParaRPr lang="en-US"/>
          </a:p>
        </p:txBody>
      </p:sp>
    </p:spTree>
    <p:extLst>
      <p:ext uri="{BB962C8B-B14F-4D97-AF65-F5344CB8AC3E}">
        <p14:creationId xmlns:p14="http://schemas.microsoft.com/office/powerpoint/2010/main" val="269096099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8.svg"/></Relationships>
</file>

<file path=ppt/slides/_rels/slide18.xml.rels><?xml version="1.0" encoding="UTF-8" standalone="yes"?>
<Relationships xmlns="http://schemas.openxmlformats.org/package/2006/relationships"><Relationship Id="rId3" Type="http://schemas.openxmlformats.org/officeDocument/2006/relationships/image" Target="../media/image29.webp"/><Relationship Id="rId7" Type="http://schemas.openxmlformats.org/officeDocument/2006/relationships/image" Target="../media/image33.sv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6.sv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jfif"/></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fif"/><Relationship Id="rId7" Type="http://schemas.openxmlformats.org/officeDocument/2006/relationships/image" Target="../media/image47.sv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jfif"/><Relationship Id="rId9" Type="http://schemas.openxmlformats.org/officeDocument/2006/relationships/image" Target="../media/image49.sv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fif"/><Relationship Id="rId7" Type="http://schemas.openxmlformats.org/officeDocument/2006/relationships/image" Target="../media/image57.jfif"/><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56.jfif"/><Relationship Id="rId5" Type="http://schemas.openxmlformats.org/officeDocument/2006/relationships/image" Target="../media/image55.png"/><Relationship Id="rId4" Type="http://schemas.openxmlformats.org/officeDocument/2006/relationships/image" Target="../media/image54.jfi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9.sv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32.xml.rels><?xml version="1.0" encoding="UTF-8" standalone="yes"?>
<Relationships xmlns="http://schemas.openxmlformats.org/package/2006/relationships"><Relationship Id="rId3" Type="http://schemas.openxmlformats.org/officeDocument/2006/relationships/image" Target="../media/image62.jfi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fif"/><Relationship Id="rId7" Type="http://schemas.openxmlformats.org/officeDocument/2006/relationships/image" Target="../media/image11.jf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fif"/><Relationship Id="rId4" Type="http://schemas.openxmlformats.org/officeDocument/2006/relationships/image" Target="../media/image8.jf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7000"/>
            <a:lum/>
          </a:blip>
          <a:srcRect/>
          <a:stretch>
            <a:fillRect t="-18000" b="-1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152401"/>
            <a:ext cx="9220200" cy="609597"/>
          </a:xfrm>
        </p:spPr>
        <p:txBody>
          <a:bodyPr>
            <a:normAutofit fontScale="90000"/>
          </a:bodyPr>
          <a:lstStyle/>
          <a:p>
            <a:r>
              <a:rPr lang="en-US" sz="3200" b="1" dirty="0"/>
              <a:t>Works-in-Progress – 10</a:t>
            </a:r>
            <a:r>
              <a:rPr lang="en-US" sz="3200" b="1" baseline="30000" dirty="0"/>
              <a:t>th</a:t>
            </a:r>
            <a:r>
              <a:rPr lang="en-US" sz="3200" b="1" dirty="0"/>
              <a:t> Anniversary Series – Spring 2020</a:t>
            </a:r>
          </a:p>
        </p:txBody>
      </p:sp>
      <p:sp>
        <p:nvSpPr>
          <p:cNvPr id="7" name="TextBox 6"/>
          <p:cNvSpPr txBox="1"/>
          <p:nvPr/>
        </p:nvSpPr>
        <p:spPr>
          <a:xfrm>
            <a:off x="1550950" y="17418"/>
            <a:ext cx="9401981" cy="6740307"/>
          </a:xfrm>
          <a:prstGeom prst="rect">
            <a:avLst/>
          </a:prstGeom>
          <a:noFill/>
        </p:spPr>
        <p:txBody>
          <a:bodyPr wrap="square" rtlCol="0">
            <a:spAutoFit/>
          </a:bodyPr>
          <a:lstStyle/>
          <a:p>
            <a:pPr defTabSz="914400"/>
            <a:endParaRPr lang="en-US" sz="1900" dirty="0">
              <a:solidFill>
                <a:prstClr val="black"/>
              </a:solidFill>
              <a:latin typeface="Calibri"/>
            </a:endParaRPr>
          </a:p>
          <a:p>
            <a:pPr defTabSz="914400"/>
            <a:endParaRPr lang="en-US" sz="2200" dirty="0">
              <a:solidFill>
                <a:prstClr val="black"/>
              </a:solidFill>
              <a:latin typeface="Calibri"/>
            </a:endParaRPr>
          </a:p>
          <a:p>
            <a:pPr defTabSz="914400"/>
            <a:endParaRPr lang="en-US" sz="2300" dirty="0">
              <a:solidFill>
                <a:prstClr val="white">
                  <a:lumMod val="50000"/>
                </a:prstClr>
              </a:solidFill>
              <a:latin typeface="Calibri"/>
            </a:endParaRPr>
          </a:p>
          <a:p>
            <a:pPr defTabSz="914400">
              <a:buFont typeface="Arial" pitchFamily="34" charset="0"/>
              <a:buChar char="•"/>
            </a:pPr>
            <a:r>
              <a:rPr lang="en-US" sz="2300" dirty="0">
                <a:solidFill>
                  <a:srgbClr val="C0923E"/>
                </a:solidFill>
                <a:latin typeface="Calibri"/>
              </a:rPr>
              <a:t> March 18 – Hans </a:t>
            </a:r>
            <a:r>
              <a:rPr lang="en-US" sz="2300" dirty="0" err="1">
                <a:solidFill>
                  <a:srgbClr val="C0923E"/>
                </a:solidFill>
                <a:latin typeface="Calibri"/>
              </a:rPr>
              <a:t>Gutbrod</a:t>
            </a:r>
            <a:r>
              <a:rPr lang="en-US" sz="2300" dirty="0">
                <a:solidFill>
                  <a:srgbClr val="C0923E"/>
                </a:solidFill>
                <a:latin typeface="Calibri"/>
              </a:rPr>
              <a:t>, </a:t>
            </a:r>
            <a:r>
              <a:rPr lang="en-US" sz="2300" dirty="0" err="1">
                <a:solidFill>
                  <a:srgbClr val="C0923E"/>
                </a:solidFill>
                <a:latin typeface="Calibri"/>
              </a:rPr>
              <a:t>Iliauni</a:t>
            </a:r>
            <a:r>
              <a:rPr lang="en-US" sz="2300" dirty="0">
                <a:solidFill>
                  <a:srgbClr val="C0923E"/>
                </a:solidFill>
                <a:latin typeface="Calibri"/>
              </a:rPr>
              <a:t> and Transparify.org – “Translating Polling Data into a Political Vision”*</a:t>
            </a:r>
          </a:p>
          <a:p>
            <a:pPr defTabSz="914400">
              <a:buFont typeface="Arial" pitchFamily="34" charset="0"/>
              <a:buChar char="•"/>
            </a:pPr>
            <a:endParaRPr lang="en-US" sz="2300" dirty="0">
              <a:solidFill>
                <a:prstClr val="black"/>
              </a:solidFill>
              <a:latin typeface="Calibri"/>
            </a:endParaRPr>
          </a:p>
          <a:p>
            <a:pPr defTabSz="914400">
              <a:buFont typeface="Arial" pitchFamily="34" charset="0"/>
              <a:buChar char="•"/>
            </a:pPr>
            <a:r>
              <a:rPr lang="en-US" sz="2300" dirty="0">
                <a:solidFill>
                  <a:prstClr val="black"/>
                </a:solidFill>
                <a:latin typeface="Calibri"/>
              </a:rPr>
              <a:t> March 25 – </a:t>
            </a:r>
            <a:r>
              <a:rPr lang="en-US" sz="2300" dirty="0" err="1">
                <a:solidFill>
                  <a:prstClr val="black"/>
                </a:solidFill>
                <a:latin typeface="Calibri"/>
              </a:rPr>
              <a:t>Mariat</a:t>
            </a:r>
            <a:r>
              <a:rPr lang="en-US" sz="2300" dirty="0">
                <a:solidFill>
                  <a:prstClr val="black"/>
                </a:solidFill>
                <a:latin typeface="Calibri"/>
              </a:rPr>
              <a:t> </a:t>
            </a:r>
            <a:r>
              <a:rPr lang="en-US" sz="2300" dirty="0" err="1">
                <a:solidFill>
                  <a:prstClr val="black"/>
                </a:solidFill>
                <a:latin typeface="Calibri"/>
              </a:rPr>
              <a:t>Imaeva</a:t>
            </a:r>
            <a:r>
              <a:rPr lang="en-US" sz="2300" dirty="0">
                <a:solidFill>
                  <a:prstClr val="black"/>
                </a:solidFill>
                <a:latin typeface="Calibri"/>
              </a:rPr>
              <a:t>, Dublin City University – “Deferring Criminal Accountability: Humanitarian resolution of conflict-related disappearances in the Caucasus</a:t>
            </a:r>
          </a:p>
          <a:p>
            <a:pPr defTabSz="914400">
              <a:buFont typeface="Arial" pitchFamily="34" charset="0"/>
              <a:buChar char="•"/>
            </a:pPr>
            <a:endParaRPr lang="en-US" sz="2300" dirty="0">
              <a:solidFill>
                <a:prstClr val="black"/>
              </a:solidFill>
              <a:latin typeface="Calibri"/>
            </a:endParaRPr>
          </a:p>
          <a:p>
            <a:pPr defTabSz="914400">
              <a:buFont typeface="Arial" pitchFamily="34" charset="0"/>
              <a:buChar char="•"/>
            </a:pPr>
            <a:r>
              <a:rPr lang="en-US" sz="2300" dirty="0">
                <a:solidFill>
                  <a:prstClr val="black"/>
                </a:solidFill>
                <a:latin typeface="Calibri"/>
              </a:rPr>
              <a:t> April 1 – Levan </a:t>
            </a:r>
            <a:r>
              <a:rPr lang="en-US" sz="2300" dirty="0" err="1">
                <a:solidFill>
                  <a:prstClr val="black"/>
                </a:solidFill>
                <a:latin typeface="Calibri"/>
              </a:rPr>
              <a:t>Kakhishvili</a:t>
            </a:r>
            <a:r>
              <a:rPr lang="en-US" sz="2300" dirty="0">
                <a:solidFill>
                  <a:prstClr val="black"/>
                </a:solidFill>
                <a:latin typeface="Calibri"/>
              </a:rPr>
              <a:t>, Otto-Friedrich University Bamberg – “Is Georgian Party Competition Programmatic? Evidence from Party </a:t>
            </a:r>
            <a:r>
              <a:rPr lang="en-US" sz="2300">
                <a:solidFill>
                  <a:prstClr val="black"/>
                </a:solidFill>
                <a:latin typeface="Calibri"/>
              </a:rPr>
              <a:t>Manifestos”</a:t>
            </a:r>
          </a:p>
          <a:p>
            <a:pPr defTabSz="914400">
              <a:buFont typeface="Arial" pitchFamily="34" charset="0"/>
              <a:buChar char="•"/>
            </a:pPr>
            <a:endParaRPr lang="en-US" sz="2300" dirty="0">
              <a:solidFill>
                <a:prstClr val="black"/>
              </a:solidFill>
              <a:latin typeface="Calibri"/>
            </a:endParaRPr>
          </a:p>
          <a:p>
            <a:pPr defTabSz="914400">
              <a:buFont typeface="Arial" pitchFamily="34" charset="0"/>
              <a:buChar char="•"/>
            </a:pPr>
            <a:r>
              <a:rPr lang="en-US" sz="2300" dirty="0">
                <a:solidFill>
                  <a:prstClr val="black"/>
                </a:solidFill>
                <a:latin typeface="Calibri"/>
              </a:rPr>
              <a:t> April 8 – </a:t>
            </a:r>
            <a:r>
              <a:rPr lang="en-US" sz="2300" dirty="0" err="1">
                <a:solidFill>
                  <a:prstClr val="black"/>
                </a:solidFill>
                <a:latin typeface="Calibri"/>
              </a:rPr>
              <a:t>Alexandru</a:t>
            </a:r>
            <a:r>
              <a:rPr lang="en-US" sz="2300" dirty="0">
                <a:solidFill>
                  <a:prstClr val="black"/>
                </a:solidFill>
                <a:latin typeface="Calibri"/>
              </a:rPr>
              <a:t> </a:t>
            </a:r>
            <a:r>
              <a:rPr lang="en-US" sz="2300" dirty="0" err="1">
                <a:solidFill>
                  <a:prstClr val="black"/>
                </a:solidFill>
                <a:latin typeface="Calibri"/>
              </a:rPr>
              <a:t>Moise</a:t>
            </a:r>
            <a:r>
              <a:rPr lang="en-US" sz="2300" dirty="0">
                <a:solidFill>
                  <a:prstClr val="black"/>
                </a:solidFill>
                <a:latin typeface="Calibri"/>
              </a:rPr>
              <a:t>, CRRC Georgia and </a:t>
            </a:r>
            <a:r>
              <a:rPr lang="en-US" sz="2300" dirty="0" err="1">
                <a:solidFill>
                  <a:prstClr val="black"/>
                </a:solidFill>
                <a:latin typeface="Calibri"/>
              </a:rPr>
              <a:t>Iliauni</a:t>
            </a:r>
            <a:r>
              <a:rPr lang="en-US" sz="2300" dirty="0">
                <a:solidFill>
                  <a:prstClr val="black"/>
                </a:solidFill>
                <a:latin typeface="Calibri"/>
              </a:rPr>
              <a:t> – “</a:t>
            </a:r>
            <a:r>
              <a:rPr lang="en-US" sz="2400" dirty="0" err="1">
                <a:solidFill>
                  <a:prstClr val="black"/>
                </a:solidFill>
                <a:latin typeface="Calibri"/>
              </a:rPr>
              <a:t>Clientelism</a:t>
            </a:r>
            <a:r>
              <a:rPr lang="en-US" sz="2400" dirty="0">
                <a:solidFill>
                  <a:prstClr val="black"/>
                </a:solidFill>
                <a:latin typeface="Calibri"/>
              </a:rPr>
              <a:t> and Partisanship Shaping Healthcare Attitudes in EU Countries”</a:t>
            </a:r>
            <a:endParaRPr lang="en-US" sz="2300" dirty="0">
              <a:solidFill>
                <a:prstClr val="black"/>
              </a:solidFill>
              <a:latin typeface="Calibri"/>
            </a:endParaRPr>
          </a:p>
          <a:p>
            <a:pPr defTabSz="914400">
              <a:buFont typeface="Arial" pitchFamily="34" charset="0"/>
              <a:buChar char="•"/>
            </a:pPr>
            <a:endParaRPr lang="en-US" dirty="0">
              <a:solidFill>
                <a:prstClr val="black"/>
              </a:solidFill>
              <a:latin typeface="Calibri"/>
            </a:endParaRPr>
          </a:p>
          <a:p>
            <a:pPr defTabSz="914400"/>
            <a:r>
              <a:rPr lang="en-US" dirty="0">
                <a:solidFill>
                  <a:srgbClr val="C0923E"/>
                </a:solidFill>
                <a:latin typeface="Calibri"/>
              </a:rPr>
              <a:t>* 10</a:t>
            </a:r>
            <a:r>
              <a:rPr lang="en-US" baseline="30000" dirty="0">
                <a:solidFill>
                  <a:srgbClr val="C0923E"/>
                </a:solidFill>
                <a:latin typeface="Calibri"/>
              </a:rPr>
              <a:t>th</a:t>
            </a:r>
            <a:r>
              <a:rPr lang="en-US" dirty="0">
                <a:solidFill>
                  <a:srgbClr val="C0923E"/>
                </a:solidFill>
                <a:latin typeface="Calibri"/>
              </a:rPr>
              <a:t> Anniversary Talk </a:t>
            </a:r>
          </a:p>
          <a:p>
            <a:pPr defTabSz="914400"/>
            <a:endParaRPr lang="en-US" dirty="0">
              <a:solidFill>
                <a:prstClr val="black"/>
              </a:solidFill>
              <a:latin typeface="Calibri"/>
            </a:endParaRPr>
          </a:p>
          <a:p>
            <a:pPr defTabSz="914400"/>
            <a:endParaRPr lang="en-US" dirty="0">
              <a:solidFill>
                <a:prstClr val="black"/>
              </a:solidFill>
              <a:latin typeface="Calibri"/>
            </a:endParaRPr>
          </a:p>
          <a:p>
            <a:pPr defTabSz="914400"/>
            <a:endParaRPr lang="en-US" dirty="0">
              <a:solidFill>
                <a:prstClr val="black"/>
              </a:solidFill>
              <a:latin typeface="Calibri"/>
            </a:endParaRPr>
          </a:p>
        </p:txBody>
      </p:sp>
      <p:pic>
        <p:nvPicPr>
          <p:cNvPr id="6" name="Picture 5"/>
          <p:cNvPicPr/>
          <p:nvPr/>
        </p:nvPicPr>
        <p:blipFill>
          <a:blip r:embed="rId3" cstate="print"/>
          <a:srcRect/>
          <a:stretch>
            <a:fillRect/>
          </a:stretch>
        </p:blipFill>
        <p:spPr bwMode="auto">
          <a:xfrm>
            <a:off x="5486400" y="6019800"/>
            <a:ext cx="1143000" cy="609600"/>
          </a:xfrm>
          <a:prstGeom prst="rect">
            <a:avLst/>
          </a:prstGeom>
          <a:noFill/>
          <a:ln w="9525">
            <a:noFill/>
            <a:miter lim="800000"/>
            <a:headEnd/>
            <a:tailEnd/>
          </a:ln>
        </p:spPr>
      </p:pic>
      <p:pic>
        <p:nvPicPr>
          <p:cNvPr id="1026" name="Picture 2" descr="D:\AMERICAN COUNCILS\AMERICAN COUNCILS\2013 Programs\AC logo Black.jpg"/>
          <p:cNvPicPr>
            <a:picLocks noChangeAspect="1" noChangeArrowheads="1"/>
          </p:cNvPicPr>
          <p:nvPr/>
        </p:nvPicPr>
        <p:blipFill>
          <a:blip r:embed="rId4" cstate="print"/>
          <a:srcRect/>
          <a:stretch>
            <a:fillRect/>
          </a:stretch>
        </p:blipFill>
        <p:spPr bwMode="auto">
          <a:xfrm>
            <a:off x="8839200" y="5867400"/>
            <a:ext cx="1915886" cy="838200"/>
          </a:xfrm>
          <a:prstGeom prst="rect">
            <a:avLst/>
          </a:prstGeom>
          <a:noFill/>
        </p:spPr>
      </p:pic>
      <p:pic>
        <p:nvPicPr>
          <p:cNvPr id="4" name="Picture 2" descr="D:\AMERICAN COUNCILS\AMERICAN COUNCILS\2017 Programs\Works-in-Progress\CRRC Logo ENG 2.png"/>
          <p:cNvPicPr>
            <a:picLocks noChangeAspect="1" noChangeArrowheads="1"/>
          </p:cNvPicPr>
          <p:nvPr/>
        </p:nvPicPr>
        <p:blipFill>
          <a:blip r:embed="rId5" cstate="print"/>
          <a:srcRect/>
          <a:stretch>
            <a:fillRect/>
          </a:stretch>
        </p:blipFill>
        <p:spPr bwMode="auto">
          <a:xfrm>
            <a:off x="1546595" y="5740474"/>
            <a:ext cx="1295400" cy="1168253"/>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E0133C-46BE-4CD8-A065-457261A5345A}"/>
              </a:ext>
            </a:extLst>
          </p:cNvPr>
          <p:cNvSpPr/>
          <p:nvPr/>
        </p:nvSpPr>
        <p:spPr>
          <a:xfrm>
            <a:off x="1371598" y="1993900"/>
            <a:ext cx="2914650" cy="41783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1D56483-CDAF-4957-9DE8-411207442992}"/>
              </a:ext>
            </a:extLst>
          </p:cNvPr>
          <p:cNvSpPr>
            <a:spLocks noGrp="1"/>
          </p:cNvSpPr>
          <p:nvPr>
            <p:ph type="title"/>
          </p:nvPr>
        </p:nvSpPr>
        <p:spPr/>
        <p:txBody>
          <a:bodyPr/>
          <a:lstStyle/>
          <a:p>
            <a:r>
              <a:rPr lang="en-US"/>
              <a:t>New Markets: Matanga</a:t>
            </a:r>
            <a:endParaRPr lang="en-US" dirty="0"/>
          </a:p>
        </p:txBody>
      </p:sp>
      <p:pic>
        <p:nvPicPr>
          <p:cNvPr id="7" name="Content Placeholder 6">
            <a:extLst>
              <a:ext uri="{FF2B5EF4-FFF2-40B4-BE49-F238E27FC236}">
                <a16:creationId xmlns:a16="http://schemas.microsoft.com/office/drawing/2014/main" id="{764C063C-1EBE-4F3D-B432-278CF94AF0F8}"/>
              </a:ext>
            </a:extLst>
          </p:cNvPr>
          <p:cNvPicPr>
            <a:picLocks noGrp="1" noChangeAspect="1"/>
          </p:cNvPicPr>
          <p:nvPr>
            <p:ph idx="1"/>
          </p:nvPr>
        </p:nvPicPr>
        <p:blipFill>
          <a:blip r:embed="rId3"/>
          <a:stretch>
            <a:fillRect/>
          </a:stretch>
        </p:blipFill>
        <p:spPr>
          <a:xfrm>
            <a:off x="4568238" y="1993900"/>
            <a:ext cx="7118584" cy="4178300"/>
          </a:xfrm>
          <a:prstGeom prst="rect">
            <a:avLst/>
          </a:prstGeom>
        </p:spPr>
      </p:pic>
      <p:sp>
        <p:nvSpPr>
          <p:cNvPr id="8" name="TextBox 7">
            <a:extLst>
              <a:ext uri="{FF2B5EF4-FFF2-40B4-BE49-F238E27FC236}">
                <a16:creationId xmlns:a16="http://schemas.microsoft.com/office/drawing/2014/main" id="{9EBC8B9E-C035-408C-8A51-ACB979BEDB5B}"/>
              </a:ext>
            </a:extLst>
          </p:cNvPr>
          <p:cNvSpPr txBox="1"/>
          <p:nvPr/>
        </p:nvSpPr>
        <p:spPr>
          <a:xfrm>
            <a:off x="1400175" y="2171700"/>
            <a:ext cx="291465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FSU focus, </a:t>
            </a:r>
          </a:p>
          <a:p>
            <a:pPr marL="285750" indent="-285750">
              <a:buFont typeface="Arial" panose="020B0604020202020204" pitchFamily="34" charset="0"/>
              <a:buChar char="•"/>
            </a:pPr>
            <a:r>
              <a:rPr lang="en-US" dirty="0"/>
              <a:t>Established 2014</a:t>
            </a:r>
          </a:p>
          <a:p>
            <a:pPr marL="285750" indent="-285750">
              <a:buFont typeface="Arial" panose="020B0604020202020204" pitchFamily="34" charset="0"/>
              <a:buChar char="•"/>
            </a:pPr>
            <a:r>
              <a:rPr lang="en-US" dirty="0"/>
              <a:t>Blocked in Georgia but accessible via VPN or Tor</a:t>
            </a:r>
          </a:p>
          <a:p>
            <a:pPr marL="285750" indent="-285750">
              <a:buFont typeface="Arial" panose="020B0604020202020204" pitchFamily="34" charset="0"/>
              <a:buChar char="•"/>
            </a:pPr>
            <a:r>
              <a:rPr lang="en-US" dirty="0"/>
              <a:t>Languages:</a:t>
            </a:r>
          </a:p>
          <a:p>
            <a:pPr marL="742950" lvl="1" indent="-285750">
              <a:buFont typeface="Arial" panose="020B0604020202020204" pitchFamily="34" charset="0"/>
              <a:buChar char="•"/>
            </a:pPr>
            <a:r>
              <a:rPr lang="en-US" dirty="0"/>
              <a:t>Russian</a:t>
            </a:r>
          </a:p>
          <a:p>
            <a:pPr marL="742950" lvl="1" indent="-285750">
              <a:buFont typeface="Arial" panose="020B0604020202020204" pitchFamily="34" charset="0"/>
              <a:buChar char="•"/>
            </a:pPr>
            <a:r>
              <a:rPr lang="en-US" dirty="0"/>
              <a:t>English</a:t>
            </a:r>
          </a:p>
          <a:p>
            <a:pPr marL="285750" indent="-285750">
              <a:buFont typeface="Arial" panose="020B0604020202020204" pitchFamily="34" charset="0"/>
              <a:buChar char="•"/>
            </a:pPr>
            <a:r>
              <a:rPr lang="en-US" dirty="0"/>
              <a:t>Locations:</a:t>
            </a:r>
          </a:p>
          <a:p>
            <a:pPr marL="742950" lvl="1" indent="-285750">
              <a:buFont typeface="Arial" panose="020B0604020202020204" pitchFamily="34" charset="0"/>
              <a:buChar char="•"/>
            </a:pPr>
            <a:r>
              <a:rPr lang="en-US" dirty="0"/>
              <a:t>Tbilisi</a:t>
            </a:r>
          </a:p>
          <a:p>
            <a:pPr marL="742950" lvl="1" indent="-285750">
              <a:buFont typeface="Arial" panose="020B0604020202020204" pitchFamily="34" charset="0"/>
              <a:buChar char="•"/>
            </a:pPr>
            <a:r>
              <a:rPr lang="en-US" dirty="0"/>
              <a:t>Batumi</a:t>
            </a:r>
          </a:p>
          <a:p>
            <a:pPr marL="742950" lvl="1" indent="-285750">
              <a:buFont typeface="Arial" panose="020B0604020202020204" pitchFamily="34" charset="0"/>
              <a:buChar char="•"/>
            </a:pPr>
            <a:r>
              <a:rPr lang="en-US" dirty="0"/>
              <a:t>Kutaisi</a:t>
            </a:r>
          </a:p>
        </p:txBody>
      </p:sp>
    </p:spTree>
    <p:extLst>
      <p:ext uri="{BB962C8B-B14F-4D97-AF65-F5344CB8AC3E}">
        <p14:creationId xmlns:p14="http://schemas.microsoft.com/office/powerpoint/2010/main" val="1632714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0EB99-63AC-4751-9A8C-91D3A2E01999}"/>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7606B448-8888-412A-8E11-3FF5B170C1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74583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9F13FD-E208-408B-99FF-4CF378DAD323}"/>
              </a:ext>
            </a:extLst>
          </p:cNvPr>
          <p:cNvSpPr/>
          <p:nvPr/>
        </p:nvSpPr>
        <p:spPr>
          <a:xfrm>
            <a:off x="1371599" y="1843041"/>
            <a:ext cx="4600573" cy="402435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D97E61-9259-42B4-A7E0-FC8B11BEC49B}"/>
              </a:ext>
            </a:extLst>
          </p:cNvPr>
          <p:cNvSpPr/>
          <p:nvPr/>
        </p:nvSpPr>
        <p:spPr>
          <a:xfrm>
            <a:off x="6372616" y="1866900"/>
            <a:ext cx="4231884" cy="402435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DACFECA-3004-4198-91EF-A0FE14CB6ACD}"/>
              </a:ext>
            </a:extLst>
          </p:cNvPr>
          <p:cNvSpPr>
            <a:spLocks noGrp="1"/>
          </p:cNvSpPr>
          <p:nvPr>
            <p:ph type="title"/>
          </p:nvPr>
        </p:nvSpPr>
        <p:spPr/>
        <p:txBody>
          <a:bodyPr/>
          <a:lstStyle/>
          <a:p>
            <a:r>
              <a:rPr lang="en-US" dirty="0"/>
              <a:t>Scraping and Sales Estimation</a:t>
            </a:r>
          </a:p>
        </p:txBody>
      </p:sp>
      <p:sp>
        <p:nvSpPr>
          <p:cNvPr id="5" name="Content Placeholder 4">
            <a:extLst>
              <a:ext uri="{FF2B5EF4-FFF2-40B4-BE49-F238E27FC236}">
                <a16:creationId xmlns:a16="http://schemas.microsoft.com/office/drawing/2014/main" id="{5941751C-99C5-4D57-BA48-A69D98649D53}"/>
              </a:ext>
            </a:extLst>
          </p:cNvPr>
          <p:cNvSpPr>
            <a:spLocks noGrp="1"/>
          </p:cNvSpPr>
          <p:nvPr>
            <p:ph sz="half" idx="1"/>
          </p:nvPr>
        </p:nvSpPr>
        <p:spPr>
          <a:xfrm>
            <a:off x="1587500" y="2285999"/>
            <a:ext cx="3873500" cy="2795452"/>
          </a:xfrm>
        </p:spPr>
        <p:txBody>
          <a:bodyPr>
            <a:normAutofit lnSpcReduction="10000"/>
          </a:bodyPr>
          <a:lstStyle/>
          <a:p>
            <a:r>
              <a:rPr lang="en-US" dirty="0"/>
              <a:t>Web-scraping:</a:t>
            </a:r>
          </a:p>
          <a:p>
            <a:pPr lvl="1"/>
            <a:r>
              <a:rPr lang="en-US" dirty="0"/>
              <a:t>Python</a:t>
            </a:r>
          </a:p>
          <a:p>
            <a:pPr lvl="1"/>
            <a:r>
              <a:rPr lang="en-US" dirty="0"/>
              <a:t>Selenium</a:t>
            </a:r>
          </a:p>
          <a:p>
            <a:pPr lvl="1"/>
            <a:r>
              <a:rPr lang="en-US" dirty="0"/>
              <a:t>Tor Browser</a:t>
            </a:r>
          </a:p>
          <a:p>
            <a:r>
              <a:rPr lang="en-US" dirty="0"/>
              <a:t>February 5 – March 5, 2020 inclusive</a:t>
            </a:r>
          </a:p>
          <a:p>
            <a:r>
              <a:rPr lang="en-US" dirty="0"/>
              <a:t>Minimum 4 scrapes per day of all Georgia records</a:t>
            </a:r>
          </a:p>
          <a:p>
            <a:endParaRPr lang="en-US" dirty="0"/>
          </a:p>
        </p:txBody>
      </p:sp>
      <p:sp>
        <p:nvSpPr>
          <p:cNvPr id="6" name="Content Placeholder 5">
            <a:extLst>
              <a:ext uri="{FF2B5EF4-FFF2-40B4-BE49-F238E27FC236}">
                <a16:creationId xmlns:a16="http://schemas.microsoft.com/office/drawing/2014/main" id="{B8314E38-A992-4754-8D3D-999EF3A9B5EF}"/>
              </a:ext>
            </a:extLst>
          </p:cNvPr>
          <p:cNvSpPr>
            <a:spLocks noGrp="1"/>
          </p:cNvSpPr>
          <p:nvPr>
            <p:ph sz="half" idx="2"/>
          </p:nvPr>
        </p:nvSpPr>
        <p:spPr>
          <a:xfrm>
            <a:off x="6525403" y="2285999"/>
            <a:ext cx="3748897" cy="3581401"/>
          </a:xfrm>
        </p:spPr>
        <p:txBody>
          <a:bodyPr>
            <a:normAutofit lnSpcReduction="10000"/>
          </a:bodyPr>
          <a:lstStyle/>
          <a:p>
            <a:r>
              <a:rPr lang="en-US" dirty="0"/>
              <a:t>After cleaning: </a:t>
            </a:r>
          </a:p>
          <a:p>
            <a:pPr lvl="1"/>
            <a:r>
              <a:rPr lang="en-US" dirty="0"/>
              <a:t>19,733 observations</a:t>
            </a:r>
          </a:p>
          <a:p>
            <a:pPr lvl="1"/>
            <a:r>
              <a:rPr lang="en-US" dirty="0"/>
              <a:t>406 substance listings</a:t>
            </a:r>
          </a:p>
          <a:p>
            <a:pPr lvl="1"/>
            <a:r>
              <a:rPr lang="en-US" dirty="0"/>
              <a:t>72 unique vendors</a:t>
            </a:r>
          </a:p>
          <a:p>
            <a:r>
              <a:rPr lang="en-US" dirty="0"/>
              <a:t>Sales estimation:</a:t>
            </a:r>
          </a:p>
          <a:p>
            <a:pPr lvl="1"/>
            <a:r>
              <a:rPr lang="en-US" dirty="0"/>
              <a:t>Changes in the number of packages listed as ready for collection</a:t>
            </a:r>
          </a:p>
          <a:p>
            <a:pPr lvl="1"/>
            <a:r>
              <a:rPr lang="en-US" dirty="0"/>
              <a:t>Likely misses larger transactions</a:t>
            </a:r>
          </a:p>
          <a:p>
            <a:endParaRPr lang="en-US" dirty="0"/>
          </a:p>
        </p:txBody>
      </p:sp>
      <p:pic>
        <p:nvPicPr>
          <p:cNvPr id="3" name="Picture 2" descr="A screenshot of a computer&#10;&#10;Description automatically generated">
            <a:extLst>
              <a:ext uri="{FF2B5EF4-FFF2-40B4-BE49-F238E27FC236}">
                <a16:creationId xmlns:a16="http://schemas.microsoft.com/office/drawing/2014/main" id="{4612A029-3118-4F6E-A34E-09CC8C8EC0D1}"/>
              </a:ext>
            </a:extLst>
          </p:cNvPr>
          <p:cNvPicPr>
            <a:picLocks noChangeAspect="1"/>
          </p:cNvPicPr>
          <p:nvPr/>
        </p:nvPicPr>
        <p:blipFill rotWithShape="1">
          <a:blip r:embed="rId3"/>
          <a:srcRect l="1004" t="15920" r="26254" b="69141"/>
          <a:stretch/>
        </p:blipFill>
        <p:spPr>
          <a:xfrm>
            <a:off x="1371599" y="5195750"/>
            <a:ext cx="4600573" cy="671650"/>
          </a:xfrm>
          <a:prstGeom prst="rect">
            <a:avLst/>
          </a:prstGeom>
        </p:spPr>
      </p:pic>
      <p:sp>
        <p:nvSpPr>
          <p:cNvPr id="2" name="Rectangle 1">
            <a:extLst>
              <a:ext uri="{FF2B5EF4-FFF2-40B4-BE49-F238E27FC236}">
                <a16:creationId xmlns:a16="http://schemas.microsoft.com/office/drawing/2014/main" id="{45D2EAF7-F78D-4256-8B21-73DF69956B69}"/>
              </a:ext>
            </a:extLst>
          </p:cNvPr>
          <p:cNvSpPr/>
          <p:nvPr/>
        </p:nvSpPr>
        <p:spPr>
          <a:xfrm>
            <a:off x="1371599" y="5855910"/>
            <a:ext cx="4447786" cy="738664"/>
          </a:xfrm>
          <a:prstGeom prst="rect">
            <a:avLst/>
          </a:prstGeom>
        </p:spPr>
        <p:txBody>
          <a:bodyPr wrap="square">
            <a:spAutoFit/>
          </a:bodyPr>
          <a:lstStyle/>
          <a:p>
            <a:r>
              <a:rPr lang="en-US" sz="1400" dirty="0"/>
              <a:t>Aldridge, and </a:t>
            </a:r>
            <a:r>
              <a:rPr lang="en-US" sz="1400" dirty="0" err="1"/>
              <a:t>Décary-Hétu</a:t>
            </a:r>
            <a:r>
              <a:rPr lang="en-US" sz="1400" dirty="0"/>
              <a:t>. </a:t>
            </a:r>
            <a:r>
              <a:rPr lang="en-US" sz="1400" i="1" dirty="0"/>
              <a:t>"Not </a:t>
            </a:r>
            <a:r>
              <a:rPr lang="en-US" sz="1400" i="1" dirty="0" err="1"/>
              <a:t>an'Ebay</a:t>
            </a:r>
            <a:r>
              <a:rPr lang="en-US" sz="1400" i="1" dirty="0"/>
              <a:t> for Drugs': the </a:t>
            </a:r>
            <a:r>
              <a:rPr lang="en-US" sz="1400" i="1" dirty="0" err="1"/>
              <a:t>Cryptomarket</a:t>
            </a:r>
            <a:r>
              <a:rPr lang="en-US" sz="1400" i="1" dirty="0"/>
              <a:t> 'Silk Road’ as a paradigm shifting criminal innovation."</a:t>
            </a:r>
            <a:r>
              <a:rPr lang="en-US" sz="1400" dirty="0"/>
              <a:t> (2014).</a:t>
            </a:r>
          </a:p>
        </p:txBody>
      </p:sp>
    </p:spTree>
    <p:extLst>
      <p:ext uri="{BB962C8B-B14F-4D97-AF65-F5344CB8AC3E}">
        <p14:creationId xmlns:p14="http://schemas.microsoft.com/office/powerpoint/2010/main" val="3123938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01B172-280F-46E6-9EC2-0A34E43B6B5E}"/>
              </a:ext>
            </a:extLst>
          </p:cNvPr>
          <p:cNvSpPr/>
          <p:nvPr/>
        </p:nvSpPr>
        <p:spPr>
          <a:xfrm>
            <a:off x="1520196" y="1650999"/>
            <a:ext cx="4295388" cy="411480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616E5B1-509D-4449-B8A7-4A1E4CCF8BC4}"/>
              </a:ext>
            </a:extLst>
          </p:cNvPr>
          <p:cNvSpPr/>
          <p:nvPr/>
        </p:nvSpPr>
        <p:spPr>
          <a:xfrm>
            <a:off x="6525012" y="1650999"/>
            <a:ext cx="4600188" cy="411480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7A0FA5-22A4-45BE-9E1B-95B35555E053}"/>
              </a:ext>
            </a:extLst>
          </p:cNvPr>
          <p:cNvSpPr>
            <a:spLocks noGrp="1"/>
          </p:cNvSpPr>
          <p:nvPr>
            <p:ph type="title"/>
          </p:nvPr>
        </p:nvSpPr>
        <p:spPr/>
        <p:txBody>
          <a:bodyPr/>
          <a:lstStyle/>
          <a:p>
            <a:r>
              <a:rPr lang="en-US"/>
              <a:t>Limitations and Advantages</a:t>
            </a:r>
            <a:endParaRPr lang="en-US" dirty="0"/>
          </a:p>
        </p:txBody>
      </p:sp>
      <p:sp>
        <p:nvSpPr>
          <p:cNvPr id="5" name="Text Placeholder 4">
            <a:extLst>
              <a:ext uri="{FF2B5EF4-FFF2-40B4-BE49-F238E27FC236}">
                <a16:creationId xmlns:a16="http://schemas.microsoft.com/office/drawing/2014/main" id="{4772D4CD-18B3-4CB8-ACED-74D303218585}"/>
              </a:ext>
            </a:extLst>
          </p:cNvPr>
          <p:cNvSpPr>
            <a:spLocks noGrp="1"/>
          </p:cNvSpPr>
          <p:nvPr>
            <p:ph type="body" idx="1"/>
          </p:nvPr>
        </p:nvSpPr>
        <p:spPr>
          <a:xfrm>
            <a:off x="1520196" y="1476392"/>
            <a:ext cx="4443984" cy="823912"/>
          </a:xfrm>
        </p:spPr>
        <p:txBody>
          <a:bodyPr/>
          <a:lstStyle/>
          <a:p>
            <a:r>
              <a:rPr lang="en-US" dirty="0"/>
              <a:t>Limitations</a:t>
            </a:r>
          </a:p>
        </p:txBody>
      </p:sp>
      <p:sp>
        <p:nvSpPr>
          <p:cNvPr id="3" name="Content Placeholder 2">
            <a:extLst>
              <a:ext uri="{FF2B5EF4-FFF2-40B4-BE49-F238E27FC236}">
                <a16:creationId xmlns:a16="http://schemas.microsoft.com/office/drawing/2014/main" id="{047B760E-02FB-43EA-A88B-2F135EC9CCA5}"/>
              </a:ext>
            </a:extLst>
          </p:cNvPr>
          <p:cNvSpPr>
            <a:spLocks noGrp="1"/>
          </p:cNvSpPr>
          <p:nvPr>
            <p:ph sz="half" idx="2"/>
          </p:nvPr>
        </p:nvSpPr>
        <p:spPr>
          <a:xfrm>
            <a:off x="1520196" y="2428907"/>
            <a:ext cx="4222750" cy="3120993"/>
          </a:xfrm>
        </p:spPr>
        <p:txBody>
          <a:bodyPr>
            <a:noAutofit/>
          </a:bodyPr>
          <a:lstStyle/>
          <a:p>
            <a:r>
              <a:rPr lang="en-US" dirty="0"/>
              <a:t>Likely underestimation</a:t>
            </a:r>
          </a:p>
          <a:p>
            <a:r>
              <a:rPr lang="en-US" dirty="0"/>
              <a:t>Not representative, limited external validity</a:t>
            </a:r>
          </a:p>
          <a:p>
            <a:pPr lvl="1"/>
            <a:r>
              <a:rPr lang="en-US" dirty="0"/>
              <a:t>Not in Georgian</a:t>
            </a:r>
          </a:p>
          <a:p>
            <a:pPr lvl="1"/>
            <a:r>
              <a:rPr lang="en-US" dirty="0"/>
              <a:t>Western markets: male, 18-35, university educated</a:t>
            </a:r>
          </a:p>
          <a:p>
            <a:pPr lvl="1"/>
            <a:r>
              <a:rPr lang="en-US" dirty="0"/>
              <a:t>Geographical scope</a:t>
            </a:r>
          </a:p>
          <a:p>
            <a:r>
              <a:rPr lang="en-US" dirty="0"/>
              <a:t>Limited time period</a:t>
            </a:r>
          </a:p>
        </p:txBody>
      </p:sp>
      <p:sp>
        <p:nvSpPr>
          <p:cNvPr id="6" name="Text Placeholder 5">
            <a:extLst>
              <a:ext uri="{FF2B5EF4-FFF2-40B4-BE49-F238E27FC236}">
                <a16:creationId xmlns:a16="http://schemas.microsoft.com/office/drawing/2014/main" id="{B81ECBFD-80FB-474E-AF35-53F971C1BDA2}"/>
              </a:ext>
            </a:extLst>
          </p:cNvPr>
          <p:cNvSpPr>
            <a:spLocks noGrp="1"/>
          </p:cNvSpPr>
          <p:nvPr>
            <p:ph type="body" sz="quarter" idx="3"/>
          </p:nvPr>
        </p:nvSpPr>
        <p:spPr>
          <a:xfrm>
            <a:off x="6525014" y="1464564"/>
            <a:ext cx="4443984" cy="823912"/>
          </a:xfrm>
        </p:spPr>
        <p:txBody>
          <a:bodyPr/>
          <a:lstStyle/>
          <a:p>
            <a:r>
              <a:rPr lang="en-US" dirty="0"/>
              <a:t>Advantages</a:t>
            </a:r>
          </a:p>
        </p:txBody>
      </p:sp>
      <p:sp>
        <p:nvSpPr>
          <p:cNvPr id="4" name="Content Placeholder 3">
            <a:extLst>
              <a:ext uri="{FF2B5EF4-FFF2-40B4-BE49-F238E27FC236}">
                <a16:creationId xmlns:a16="http://schemas.microsoft.com/office/drawing/2014/main" id="{A6C7DC13-F39C-4163-ACA9-9818A432EB00}"/>
              </a:ext>
            </a:extLst>
          </p:cNvPr>
          <p:cNvSpPr>
            <a:spLocks noGrp="1"/>
          </p:cNvSpPr>
          <p:nvPr>
            <p:ph sz="quarter" idx="4"/>
          </p:nvPr>
        </p:nvSpPr>
        <p:spPr>
          <a:xfrm>
            <a:off x="6525014" y="2428907"/>
            <a:ext cx="4443984" cy="2562193"/>
          </a:xfrm>
        </p:spPr>
        <p:txBody>
          <a:bodyPr>
            <a:noAutofit/>
          </a:bodyPr>
          <a:lstStyle/>
          <a:p>
            <a:r>
              <a:rPr lang="en-US" dirty="0"/>
              <a:t>Precise, clear, time-series picture of a drugs market</a:t>
            </a:r>
          </a:p>
          <a:p>
            <a:r>
              <a:rPr lang="en-US" dirty="0"/>
              <a:t>Realtime monitoring</a:t>
            </a:r>
          </a:p>
          <a:p>
            <a:r>
              <a:rPr lang="en-US" dirty="0"/>
              <a:t>Sales, quantity and value estimation, albeit for a subset of the overall market</a:t>
            </a:r>
          </a:p>
        </p:txBody>
      </p:sp>
    </p:spTree>
    <p:extLst>
      <p:ext uri="{BB962C8B-B14F-4D97-AF65-F5344CB8AC3E}">
        <p14:creationId xmlns:p14="http://schemas.microsoft.com/office/powerpoint/2010/main" val="3620023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EFFB1-EE35-4567-9C7F-35B457B3D1B7}"/>
              </a:ext>
            </a:extLst>
          </p:cNvPr>
          <p:cNvSpPr>
            <a:spLocks noGrp="1"/>
          </p:cNvSpPr>
          <p:nvPr>
            <p:ph type="title"/>
          </p:nvPr>
        </p:nvSpPr>
        <p:spPr/>
        <p:txBody>
          <a:bodyPr/>
          <a:lstStyle/>
          <a:p>
            <a:r>
              <a:rPr lang="en-US" dirty="0"/>
              <a:t>Findings</a:t>
            </a:r>
          </a:p>
        </p:txBody>
      </p:sp>
      <p:sp>
        <p:nvSpPr>
          <p:cNvPr id="3" name="Text Placeholder 2">
            <a:extLst>
              <a:ext uri="{FF2B5EF4-FFF2-40B4-BE49-F238E27FC236}">
                <a16:creationId xmlns:a16="http://schemas.microsoft.com/office/drawing/2014/main" id="{A29CEF8F-0B77-48AD-B610-53E1385597E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01302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DC8B574D-14DA-4824-908B-ADEB3B083104}"/>
              </a:ext>
            </a:extLst>
          </p:cNvPr>
          <p:cNvSpPr/>
          <p:nvPr/>
        </p:nvSpPr>
        <p:spPr>
          <a:xfrm>
            <a:off x="6525012" y="4597400"/>
            <a:ext cx="4447787" cy="14859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45682A-E4EA-4C52-83E4-F9AE7D89D6A3}"/>
              </a:ext>
            </a:extLst>
          </p:cNvPr>
          <p:cNvSpPr>
            <a:spLocks noGrp="1"/>
          </p:cNvSpPr>
          <p:nvPr>
            <p:ph type="title"/>
          </p:nvPr>
        </p:nvSpPr>
        <p:spPr/>
        <p:txBody>
          <a:bodyPr/>
          <a:lstStyle/>
          <a:p>
            <a:r>
              <a:rPr lang="en-US"/>
              <a:t>Listings and vendors per region</a:t>
            </a:r>
            <a:endParaRPr lang="en-US" dirty="0"/>
          </a:p>
        </p:txBody>
      </p:sp>
      <p:graphicFrame>
        <p:nvGraphicFramePr>
          <p:cNvPr id="15" name="Table 14">
            <a:extLst>
              <a:ext uri="{FF2B5EF4-FFF2-40B4-BE49-F238E27FC236}">
                <a16:creationId xmlns:a16="http://schemas.microsoft.com/office/drawing/2014/main" id="{030FAB9D-AE9A-4129-B0BF-D125F7302EB2}"/>
              </a:ext>
            </a:extLst>
          </p:cNvPr>
          <p:cNvGraphicFramePr>
            <a:graphicFrameLocks noGrp="1"/>
          </p:cNvGraphicFramePr>
          <p:nvPr>
            <p:extLst>
              <p:ext uri="{D42A27DB-BD31-4B8C-83A1-F6EECF244321}">
                <p14:modId xmlns:p14="http://schemas.microsoft.com/office/powerpoint/2010/main" val="3792130809"/>
              </p:ext>
            </p:extLst>
          </p:nvPr>
        </p:nvGraphicFramePr>
        <p:xfrm>
          <a:off x="1371600" y="4678532"/>
          <a:ext cx="4448177" cy="1449685"/>
        </p:xfrm>
        <a:graphic>
          <a:graphicData uri="http://schemas.openxmlformats.org/drawingml/2006/table">
            <a:tbl>
              <a:tblPr firstRow="1">
                <a:tableStyleId>{5C22544A-7EE6-4342-B048-85BDC9FD1C3A}</a:tableStyleId>
              </a:tblPr>
              <a:tblGrid>
                <a:gridCol w="1566041">
                  <a:extLst>
                    <a:ext uri="{9D8B030D-6E8A-4147-A177-3AD203B41FA5}">
                      <a16:colId xmlns:a16="http://schemas.microsoft.com/office/drawing/2014/main" val="597020796"/>
                    </a:ext>
                  </a:extLst>
                </a:gridCol>
                <a:gridCol w="720534">
                  <a:extLst>
                    <a:ext uri="{9D8B030D-6E8A-4147-A177-3AD203B41FA5}">
                      <a16:colId xmlns:a16="http://schemas.microsoft.com/office/drawing/2014/main" val="2369639145"/>
                    </a:ext>
                  </a:extLst>
                </a:gridCol>
                <a:gridCol w="720534">
                  <a:extLst>
                    <a:ext uri="{9D8B030D-6E8A-4147-A177-3AD203B41FA5}">
                      <a16:colId xmlns:a16="http://schemas.microsoft.com/office/drawing/2014/main" val="5575317"/>
                    </a:ext>
                  </a:extLst>
                </a:gridCol>
                <a:gridCol w="720534">
                  <a:extLst>
                    <a:ext uri="{9D8B030D-6E8A-4147-A177-3AD203B41FA5}">
                      <a16:colId xmlns:a16="http://schemas.microsoft.com/office/drawing/2014/main" val="102369556"/>
                    </a:ext>
                  </a:extLst>
                </a:gridCol>
                <a:gridCol w="720534">
                  <a:extLst>
                    <a:ext uri="{9D8B030D-6E8A-4147-A177-3AD203B41FA5}">
                      <a16:colId xmlns:a16="http://schemas.microsoft.com/office/drawing/2014/main" val="731024290"/>
                    </a:ext>
                  </a:extLst>
                </a:gridCol>
              </a:tblGrid>
              <a:tr h="459085">
                <a:tc>
                  <a:txBody>
                    <a:bodyPr/>
                    <a:lstStyle/>
                    <a:p>
                      <a:pPr algn="l" fontAlgn="b"/>
                      <a:endParaRPr lang="en-US" sz="18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600" b="1" i="0" u="none" strike="noStrike" dirty="0">
                          <a:solidFill>
                            <a:schemeClr val="bg1"/>
                          </a:solidFill>
                          <a:effectLst/>
                          <a:latin typeface="+mj-lt"/>
                        </a:rPr>
                        <a:t>Unique</a:t>
                      </a:r>
                    </a:p>
                  </a:txBody>
                  <a:tcPr marL="7620" marR="7620" marT="7620" marB="0" anchor="ctr"/>
                </a:tc>
                <a:tc>
                  <a:txBody>
                    <a:bodyPr/>
                    <a:lstStyle/>
                    <a:p>
                      <a:pPr algn="ctr" fontAlgn="b"/>
                      <a:r>
                        <a:rPr lang="en-US" sz="1600" b="1" i="0" u="none" strike="noStrike" dirty="0">
                          <a:solidFill>
                            <a:schemeClr val="bg1"/>
                          </a:solidFill>
                          <a:effectLst/>
                          <a:latin typeface="+mj-lt"/>
                        </a:rPr>
                        <a:t>min</a:t>
                      </a:r>
                    </a:p>
                  </a:txBody>
                  <a:tcPr marL="7620" marR="7620" marT="7620" marB="0" anchor="ctr"/>
                </a:tc>
                <a:tc>
                  <a:txBody>
                    <a:bodyPr/>
                    <a:lstStyle/>
                    <a:p>
                      <a:pPr algn="ctr" fontAlgn="b"/>
                      <a:r>
                        <a:rPr lang="en-US" sz="1600" b="1" i="0" u="none" strike="noStrike" dirty="0">
                          <a:solidFill>
                            <a:schemeClr val="bg1"/>
                          </a:solidFill>
                          <a:effectLst/>
                          <a:latin typeface="+mj-lt"/>
                        </a:rPr>
                        <a:t>mean</a:t>
                      </a:r>
                    </a:p>
                  </a:txBody>
                  <a:tcPr marL="7620" marR="7620" marT="7620" marB="0" anchor="ctr"/>
                </a:tc>
                <a:tc>
                  <a:txBody>
                    <a:bodyPr/>
                    <a:lstStyle/>
                    <a:p>
                      <a:pPr algn="ctr" fontAlgn="b"/>
                      <a:r>
                        <a:rPr lang="en-US" sz="1600" b="1" i="0" u="none" strike="noStrike" dirty="0">
                          <a:solidFill>
                            <a:schemeClr val="bg1"/>
                          </a:solidFill>
                          <a:effectLst/>
                          <a:latin typeface="+mj-lt"/>
                        </a:rPr>
                        <a:t>max</a:t>
                      </a:r>
                    </a:p>
                  </a:txBody>
                  <a:tcPr marL="7620" marR="7620" marT="7620" marB="0" anchor="ctr"/>
                </a:tc>
                <a:extLst>
                  <a:ext uri="{0D108BD9-81ED-4DB2-BD59-A6C34878D82A}">
                    <a16:rowId xmlns:a16="http://schemas.microsoft.com/office/drawing/2014/main" val="2317346389"/>
                  </a:ext>
                </a:extLst>
              </a:tr>
              <a:tr h="440722">
                <a:tc>
                  <a:txBody>
                    <a:bodyPr/>
                    <a:lstStyle/>
                    <a:p>
                      <a:pPr algn="ctr" fontAlgn="b"/>
                      <a:r>
                        <a:rPr lang="en-US" sz="1600" b="1" u="none" strike="noStrike" dirty="0">
                          <a:effectLst/>
                        </a:rPr>
                        <a:t>Number of listings</a:t>
                      </a:r>
                      <a:endParaRPr lang="en-US"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600" b="0" i="0" u="none" strike="noStrike" dirty="0">
                          <a:solidFill>
                            <a:srgbClr val="000000"/>
                          </a:solidFill>
                          <a:effectLst/>
                          <a:latin typeface="+mj-lt"/>
                        </a:rPr>
                        <a:t>406</a:t>
                      </a:r>
                    </a:p>
                  </a:txBody>
                  <a:tcPr marL="9525" marR="9525" marT="9525" marB="0" anchor="ctr"/>
                </a:tc>
                <a:tc>
                  <a:txBody>
                    <a:bodyPr/>
                    <a:lstStyle/>
                    <a:p>
                      <a:pPr algn="ctr" fontAlgn="b"/>
                      <a:r>
                        <a:rPr lang="en-US" sz="1600" b="0" i="0" u="none" strike="noStrike" dirty="0">
                          <a:solidFill>
                            <a:srgbClr val="000000"/>
                          </a:solidFill>
                          <a:effectLst/>
                          <a:latin typeface="+mj-lt"/>
                        </a:rPr>
                        <a:t>92</a:t>
                      </a:r>
                    </a:p>
                  </a:txBody>
                  <a:tcPr marL="9525" marR="9525" marT="9525" marB="0" anchor="ctr"/>
                </a:tc>
                <a:tc>
                  <a:txBody>
                    <a:bodyPr/>
                    <a:lstStyle/>
                    <a:p>
                      <a:pPr algn="ctr" fontAlgn="b"/>
                      <a:r>
                        <a:rPr lang="en-US" sz="1600" b="0" i="0" u="none" strike="noStrike" dirty="0">
                          <a:solidFill>
                            <a:srgbClr val="000000"/>
                          </a:solidFill>
                          <a:effectLst/>
                          <a:latin typeface="+mj-lt"/>
                        </a:rPr>
                        <a:t>128</a:t>
                      </a:r>
                    </a:p>
                  </a:txBody>
                  <a:tcPr marL="9525" marR="9525" marT="9525" marB="0" anchor="ctr"/>
                </a:tc>
                <a:tc>
                  <a:txBody>
                    <a:bodyPr/>
                    <a:lstStyle/>
                    <a:p>
                      <a:pPr algn="ctr" fontAlgn="b"/>
                      <a:r>
                        <a:rPr lang="en-US" sz="1600" b="0" i="0" u="none" strike="noStrike" dirty="0">
                          <a:solidFill>
                            <a:srgbClr val="000000"/>
                          </a:solidFill>
                          <a:effectLst/>
                          <a:latin typeface="+mj-lt"/>
                        </a:rPr>
                        <a:t>172</a:t>
                      </a:r>
                    </a:p>
                  </a:txBody>
                  <a:tcPr marL="9525" marR="9525" marT="9525" marB="0" anchor="ctr"/>
                </a:tc>
                <a:extLst>
                  <a:ext uri="{0D108BD9-81ED-4DB2-BD59-A6C34878D82A}">
                    <a16:rowId xmlns:a16="http://schemas.microsoft.com/office/drawing/2014/main" val="2191821500"/>
                  </a:ext>
                </a:extLst>
              </a:tr>
              <a:tr h="440722">
                <a:tc>
                  <a:txBody>
                    <a:bodyPr/>
                    <a:lstStyle/>
                    <a:p>
                      <a:pPr algn="ctr" fontAlgn="b"/>
                      <a:r>
                        <a:rPr lang="en-US" sz="1600" b="1" u="none" strike="noStrike" dirty="0">
                          <a:effectLst/>
                        </a:rPr>
                        <a:t>Number of vendors</a:t>
                      </a:r>
                      <a:endParaRPr lang="en-US"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en-US" sz="1600" b="0" i="0" u="none" strike="noStrike" dirty="0">
                          <a:solidFill>
                            <a:srgbClr val="000000"/>
                          </a:solidFill>
                          <a:effectLst/>
                          <a:latin typeface="+mj-lt"/>
                        </a:rPr>
                        <a:t>72</a:t>
                      </a:r>
                    </a:p>
                  </a:txBody>
                  <a:tcPr marL="9525" marR="9525" marT="9525" marB="0" anchor="ctr"/>
                </a:tc>
                <a:tc>
                  <a:txBody>
                    <a:bodyPr/>
                    <a:lstStyle/>
                    <a:p>
                      <a:pPr algn="ctr" fontAlgn="b"/>
                      <a:r>
                        <a:rPr lang="en-US" sz="1600" b="0" i="0" u="none" strike="noStrike">
                          <a:solidFill>
                            <a:srgbClr val="000000"/>
                          </a:solidFill>
                          <a:effectLst/>
                          <a:latin typeface="+mj-lt"/>
                        </a:rPr>
                        <a:t>37</a:t>
                      </a:r>
                    </a:p>
                  </a:txBody>
                  <a:tcPr marL="9525" marR="9525" marT="9525" marB="0" anchor="ctr"/>
                </a:tc>
                <a:tc>
                  <a:txBody>
                    <a:bodyPr/>
                    <a:lstStyle/>
                    <a:p>
                      <a:pPr algn="ctr" fontAlgn="b"/>
                      <a:r>
                        <a:rPr lang="en-US" sz="1600" b="0" i="0" u="none" strike="noStrike" dirty="0">
                          <a:solidFill>
                            <a:srgbClr val="000000"/>
                          </a:solidFill>
                          <a:effectLst/>
                          <a:latin typeface="+mj-lt"/>
                        </a:rPr>
                        <a:t>48</a:t>
                      </a:r>
                    </a:p>
                  </a:txBody>
                  <a:tcPr marL="9525" marR="9525" marT="9525" marB="0" anchor="ctr"/>
                </a:tc>
                <a:tc>
                  <a:txBody>
                    <a:bodyPr/>
                    <a:lstStyle/>
                    <a:p>
                      <a:pPr algn="ctr" fontAlgn="b"/>
                      <a:r>
                        <a:rPr lang="en-US" sz="1600" b="0" i="0" u="none" strike="noStrike" dirty="0">
                          <a:solidFill>
                            <a:srgbClr val="000000"/>
                          </a:solidFill>
                          <a:effectLst/>
                          <a:latin typeface="+mj-lt"/>
                        </a:rPr>
                        <a:t>58</a:t>
                      </a:r>
                    </a:p>
                  </a:txBody>
                  <a:tcPr marL="9525" marR="9525" marT="9525" marB="0" anchor="ctr"/>
                </a:tc>
                <a:extLst>
                  <a:ext uri="{0D108BD9-81ED-4DB2-BD59-A6C34878D82A}">
                    <a16:rowId xmlns:a16="http://schemas.microsoft.com/office/drawing/2014/main" val="3242522896"/>
                  </a:ext>
                </a:extLst>
              </a:tr>
            </a:tbl>
          </a:graphicData>
        </a:graphic>
      </p:graphicFrame>
      <p:sp>
        <p:nvSpPr>
          <p:cNvPr id="16" name="TextBox 15">
            <a:extLst>
              <a:ext uri="{FF2B5EF4-FFF2-40B4-BE49-F238E27FC236}">
                <a16:creationId xmlns:a16="http://schemas.microsoft.com/office/drawing/2014/main" id="{76560EFC-D777-47D0-86D2-E0F67EC2B2CD}"/>
              </a:ext>
            </a:extLst>
          </p:cNvPr>
          <p:cNvSpPr txBox="1"/>
          <p:nvPr/>
        </p:nvSpPr>
        <p:spPr>
          <a:xfrm>
            <a:off x="6524625" y="4686301"/>
            <a:ext cx="4448175" cy="1754326"/>
          </a:xfrm>
          <a:prstGeom prst="rect">
            <a:avLst/>
          </a:prstGeom>
          <a:noFill/>
        </p:spPr>
        <p:txBody>
          <a:bodyPr wrap="square" rtlCol="0">
            <a:spAutoFit/>
          </a:bodyPr>
          <a:lstStyle/>
          <a:p>
            <a:pPr marL="285750" indent="-285750">
              <a:buFont typeface="Arial" panose="020B0604020202020204" pitchFamily="34" charset="0"/>
              <a:buChar char="•"/>
            </a:pPr>
            <a:r>
              <a:rPr lang="en-US"/>
              <a:t>Activity is centered on Tbilisi</a:t>
            </a:r>
            <a:endParaRPr lang="en-US" dirty="0"/>
          </a:p>
          <a:p>
            <a:pPr marL="285750" indent="-285750">
              <a:buFont typeface="Arial" panose="020B0604020202020204" pitchFamily="34" charset="0"/>
              <a:buChar char="•"/>
            </a:pPr>
            <a:r>
              <a:rPr lang="en-US"/>
              <a:t>Batumi much more active than Kutaisi, only one vendor in Kutaisi for most of the dataset</a:t>
            </a:r>
            <a:r>
              <a:rPr lang="en-US" dirty="0"/>
              <a:t>	</a:t>
            </a:r>
          </a:p>
          <a:p>
            <a:pPr marL="742950" lvl="1" indent="-285750">
              <a:buFont typeface="Arial" panose="020B0604020202020204" pitchFamily="34" charset="0"/>
              <a:buChar char="•"/>
            </a:pPr>
            <a:endParaRPr lang="en-US" dirty="0"/>
          </a:p>
          <a:p>
            <a:endParaRPr lang="en-US" dirty="0"/>
          </a:p>
        </p:txBody>
      </p:sp>
      <p:sp>
        <p:nvSpPr>
          <p:cNvPr id="17" name="Rectangle 16">
            <a:extLst>
              <a:ext uri="{FF2B5EF4-FFF2-40B4-BE49-F238E27FC236}">
                <a16:creationId xmlns:a16="http://schemas.microsoft.com/office/drawing/2014/main" id="{97372139-F618-43A0-A6F2-4135E544D435}"/>
              </a:ext>
            </a:extLst>
          </p:cNvPr>
          <p:cNvSpPr/>
          <p:nvPr/>
        </p:nvSpPr>
        <p:spPr>
          <a:xfrm>
            <a:off x="1371600" y="1642369"/>
            <a:ext cx="4448175" cy="3728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Listings</a:t>
            </a:r>
          </a:p>
        </p:txBody>
      </p:sp>
      <p:sp>
        <p:nvSpPr>
          <p:cNvPr id="18" name="Rectangle 17">
            <a:extLst>
              <a:ext uri="{FF2B5EF4-FFF2-40B4-BE49-F238E27FC236}">
                <a16:creationId xmlns:a16="http://schemas.microsoft.com/office/drawing/2014/main" id="{50F533A1-0BD9-499E-8FF3-3766F839EABB}"/>
              </a:ext>
            </a:extLst>
          </p:cNvPr>
          <p:cNvSpPr/>
          <p:nvPr/>
        </p:nvSpPr>
        <p:spPr>
          <a:xfrm>
            <a:off x="6524625" y="1642369"/>
            <a:ext cx="4448175" cy="3728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Vendors</a:t>
            </a:r>
          </a:p>
        </p:txBody>
      </p:sp>
      <p:pic>
        <p:nvPicPr>
          <p:cNvPr id="20" name="Content Placeholder 19">
            <a:extLst>
              <a:ext uri="{FF2B5EF4-FFF2-40B4-BE49-F238E27FC236}">
                <a16:creationId xmlns:a16="http://schemas.microsoft.com/office/drawing/2014/main" id="{8A371013-5DA2-492C-80B6-9CEDD0E1E8A5}"/>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1371599" y="2171697"/>
            <a:ext cx="4448175" cy="2224087"/>
          </a:xfrm>
        </p:spPr>
      </p:pic>
      <p:pic>
        <p:nvPicPr>
          <p:cNvPr id="28" name="Content Placeholder 27">
            <a:extLst>
              <a:ext uri="{FF2B5EF4-FFF2-40B4-BE49-F238E27FC236}">
                <a16:creationId xmlns:a16="http://schemas.microsoft.com/office/drawing/2014/main" id="{06E8F508-AAC1-41DA-92D7-5994741FFBB0}"/>
              </a:ext>
            </a:extLst>
          </p:cNvPr>
          <p:cNvPicPr>
            <a:picLocks noGrp="1" noChangeAspect="1"/>
          </p:cNvPicPr>
          <p:nvPr>
            <p:ph sz="half" idx="2"/>
          </p:nvPr>
        </p:nvPicPr>
        <p:blipFill>
          <a:blip r:embed="rId5">
            <a:extLst>
              <a:ext uri="{96DAC541-7B7A-43D3-8B79-37D633B846F1}">
                <asvg:svgBlip xmlns:asvg="http://schemas.microsoft.com/office/drawing/2016/SVG/main" r:embed="rId6"/>
              </a:ext>
            </a:extLst>
          </a:blip>
          <a:stretch>
            <a:fillRect/>
          </a:stretch>
        </p:blipFill>
        <p:spPr>
          <a:xfrm>
            <a:off x="6524624" y="2171696"/>
            <a:ext cx="4448175" cy="2224087"/>
          </a:xfrm>
        </p:spPr>
      </p:pic>
    </p:spTree>
    <p:extLst>
      <p:ext uri="{BB962C8B-B14F-4D97-AF65-F5344CB8AC3E}">
        <p14:creationId xmlns:p14="http://schemas.microsoft.com/office/powerpoint/2010/main" val="1672166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BD5BA-4485-4074-9E3E-F50E5BC9DDC2}"/>
              </a:ext>
            </a:extLst>
          </p:cNvPr>
          <p:cNvSpPr>
            <a:spLocks noGrp="1"/>
          </p:cNvSpPr>
          <p:nvPr>
            <p:ph type="title"/>
          </p:nvPr>
        </p:nvSpPr>
        <p:spPr/>
        <p:txBody>
          <a:bodyPr/>
          <a:lstStyle/>
          <a:p>
            <a:r>
              <a:rPr lang="en-US" dirty="0"/>
              <a:t>Sales over time</a:t>
            </a:r>
          </a:p>
        </p:txBody>
      </p:sp>
      <p:sp>
        <p:nvSpPr>
          <p:cNvPr id="6" name="Rectangle 5">
            <a:extLst>
              <a:ext uri="{FF2B5EF4-FFF2-40B4-BE49-F238E27FC236}">
                <a16:creationId xmlns:a16="http://schemas.microsoft.com/office/drawing/2014/main" id="{BFEAC13A-2A2C-42CF-B04F-584DEE87056E}"/>
              </a:ext>
            </a:extLst>
          </p:cNvPr>
          <p:cNvSpPr/>
          <p:nvPr/>
        </p:nvSpPr>
        <p:spPr>
          <a:xfrm>
            <a:off x="2108200" y="1655069"/>
            <a:ext cx="8382000" cy="3728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a:t>
            </a:r>
          </a:p>
        </p:txBody>
      </p:sp>
      <p:pic>
        <p:nvPicPr>
          <p:cNvPr id="10" name="Content Placeholder 9">
            <a:extLst>
              <a:ext uri="{FF2B5EF4-FFF2-40B4-BE49-F238E27FC236}">
                <a16:creationId xmlns:a16="http://schemas.microsoft.com/office/drawing/2014/main" id="{612DDDE9-56E6-4D77-9833-62BE1584B2A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108200" y="2171700"/>
            <a:ext cx="8382000" cy="4191000"/>
          </a:xfrm>
        </p:spPr>
      </p:pic>
    </p:spTree>
    <p:extLst>
      <p:ext uri="{BB962C8B-B14F-4D97-AF65-F5344CB8AC3E}">
        <p14:creationId xmlns:p14="http://schemas.microsoft.com/office/powerpoint/2010/main" val="3259596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08EE3-5946-428A-9978-7D2EEC9D3081}"/>
              </a:ext>
            </a:extLst>
          </p:cNvPr>
          <p:cNvSpPr>
            <a:spLocks noGrp="1"/>
          </p:cNvSpPr>
          <p:nvPr>
            <p:ph type="title"/>
          </p:nvPr>
        </p:nvSpPr>
        <p:spPr/>
        <p:txBody>
          <a:bodyPr/>
          <a:lstStyle/>
          <a:p>
            <a:r>
              <a:rPr lang="en-US" dirty="0"/>
              <a:t>Substances</a:t>
            </a:r>
          </a:p>
        </p:txBody>
      </p:sp>
      <p:sp>
        <p:nvSpPr>
          <p:cNvPr id="10" name="Rectangle 9">
            <a:extLst>
              <a:ext uri="{FF2B5EF4-FFF2-40B4-BE49-F238E27FC236}">
                <a16:creationId xmlns:a16="http://schemas.microsoft.com/office/drawing/2014/main" id="{46B72D85-87B0-489A-97B1-AFF57B6DE12D}"/>
              </a:ext>
            </a:extLst>
          </p:cNvPr>
          <p:cNvSpPr/>
          <p:nvPr/>
        </p:nvSpPr>
        <p:spPr>
          <a:xfrm>
            <a:off x="1371600" y="1642369"/>
            <a:ext cx="9601200" cy="3728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Substance listings and sales</a:t>
            </a:r>
            <a:endParaRPr lang="en-US" dirty="0"/>
          </a:p>
        </p:txBody>
      </p:sp>
      <p:pic>
        <p:nvPicPr>
          <p:cNvPr id="6" name="Content Placeholder 5">
            <a:extLst>
              <a:ext uri="{FF2B5EF4-FFF2-40B4-BE49-F238E27FC236}">
                <a16:creationId xmlns:a16="http://schemas.microsoft.com/office/drawing/2014/main" id="{7147CCA3-CAC9-460B-9AF4-B07F132C1FFC}"/>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1371600" y="2312756"/>
            <a:ext cx="9601200" cy="3502936"/>
          </a:xfrm>
        </p:spPr>
      </p:pic>
    </p:spTree>
    <p:extLst>
      <p:ext uri="{BB962C8B-B14F-4D97-AF65-F5344CB8AC3E}">
        <p14:creationId xmlns:p14="http://schemas.microsoft.com/office/powerpoint/2010/main" val="2667370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close up of a plant&#10;&#10;Description automatically generated">
            <a:extLst>
              <a:ext uri="{FF2B5EF4-FFF2-40B4-BE49-F238E27FC236}">
                <a16:creationId xmlns:a16="http://schemas.microsoft.com/office/drawing/2014/main" id="{EE2F4725-1EB8-4111-9998-8DD3374D8361}"/>
              </a:ext>
            </a:extLst>
          </p:cNvPr>
          <p:cNvPicPr>
            <a:picLocks noChangeAspect="1"/>
          </p:cNvPicPr>
          <p:nvPr/>
        </p:nvPicPr>
        <p:blipFill rotWithShape="1">
          <a:blip r:embed="rId3"/>
          <a:srcRect t="39747" b="39610"/>
          <a:stretch/>
        </p:blipFill>
        <p:spPr>
          <a:xfrm flipH="1">
            <a:off x="0" y="0"/>
            <a:ext cx="12192000" cy="1887613"/>
          </a:xfrm>
          <a:prstGeom prst="rect">
            <a:avLst/>
          </a:prstGeom>
        </p:spPr>
      </p:pic>
      <p:sp>
        <p:nvSpPr>
          <p:cNvPr id="2" name="Title 1">
            <a:extLst>
              <a:ext uri="{FF2B5EF4-FFF2-40B4-BE49-F238E27FC236}">
                <a16:creationId xmlns:a16="http://schemas.microsoft.com/office/drawing/2014/main" id="{C68B9FEC-30A8-46F2-BBCB-76384794E218}"/>
              </a:ext>
            </a:extLst>
          </p:cNvPr>
          <p:cNvSpPr>
            <a:spLocks noGrp="1"/>
          </p:cNvSpPr>
          <p:nvPr>
            <p:ph type="title"/>
          </p:nvPr>
        </p:nvSpPr>
        <p:spPr/>
        <p:txBody>
          <a:bodyPr/>
          <a:lstStyle/>
          <a:p>
            <a:r>
              <a:rPr lang="en-US" dirty="0">
                <a:solidFill>
                  <a:schemeClr val="bg1"/>
                </a:solidFill>
              </a:rPr>
              <a:t>Cannabis</a:t>
            </a:r>
          </a:p>
        </p:txBody>
      </p:sp>
      <p:sp>
        <p:nvSpPr>
          <p:cNvPr id="4" name="Content Placeholder 3">
            <a:extLst>
              <a:ext uri="{FF2B5EF4-FFF2-40B4-BE49-F238E27FC236}">
                <a16:creationId xmlns:a16="http://schemas.microsoft.com/office/drawing/2014/main" id="{C1C47D6F-DF73-412D-A092-0E942612A100}"/>
              </a:ext>
            </a:extLst>
          </p:cNvPr>
          <p:cNvSpPr>
            <a:spLocks noGrp="1"/>
          </p:cNvSpPr>
          <p:nvPr>
            <p:ph sz="half" idx="2"/>
          </p:nvPr>
        </p:nvSpPr>
        <p:spPr>
          <a:xfrm>
            <a:off x="5397111" y="3744621"/>
            <a:ext cx="5575689" cy="2813034"/>
          </a:xfrm>
          <a:solidFill>
            <a:schemeClr val="tx2">
              <a:lumMod val="20000"/>
              <a:lumOff val="80000"/>
            </a:schemeClr>
          </a:solidFill>
        </p:spPr>
        <p:txBody>
          <a:bodyPr>
            <a:normAutofit fontScale="85000" lnSpcReduction="20000"/>
          </a:bodyPr>
          <a:lstStyle/>
          <a:p>
            <a:pPr>
              <a:spcBef>
                <a:spcPts val="1200"/>
              </a:spcBef>
            </a:pPr>
            <a:r>
              <a:rPr lang="en-US" dirty="0"/>
              <a:t>Largest substance by number of sales</a:t>
            </a:r>
          </a:p>
          <a:p>
            <a:r>
              <a:rPr lang="en-US" dirty="0"/>
              <a:t>Two (easily identifiable) forms: cannabis and resin</a:t>
            </a:r>
          </a:p>
          <a:p>
            <a:pPr lvl="1"/>
            <a:r>
              <a:rPr lang="en-US" dirty="0"/>
              <a:t>Former cheaper than latter</a:t>
            </a:r>
          </a:p>
          <a:p>
            <a:r>
              <a:rPr lang="en-US" dirty="0"/>
              <a:t>Lots of small volume sales, however larger volumes frequent</a:t>
            </a:r>
          </a:p>
          <a:p>
            <a:r>
              <a:rPr lang="en-US" dirty="0"/>
              <a:t>Almost no sales in dataset of synthetic cannabis</a:t>
            </a:r>
          </a:p>
          <a:p>
            <a:r>
              <a:rPr lang="en-US" dirty="0"/>
              <a:t>Possession of small quantities effectively decriminalized</a:t>
            </a:r>
          </a:p>
          <a:p>
            <a:r>
              <a:rPr lang="en-US" dirty="0"/>
              <a:t>Global trend away from criminalization</a:t>
            </a:r>
          </a:p>
        </p:txBody>
      </p:sp>
      <p:graphicFrame>
        <p:nvGraphicFramePr>
          <p:cNvPr id="8" name="Content Placeholder 7">
            <a:extLst>
              <a:ext uri="{FF2B5EF4-FFF2-40B4-BE49-F238E27FC236}">
                <a16:creationId xmlns:a16="http://schemas.microsoft.com/office/drawing/2014/main" id="{80AA3B7C-39FD-4A06-B4FF-FFCF8F59F363}"/>
              </a:ext>
            </a:extLst>
          </p:cNvPr>
          <p:cNvGraphicFramePr>
            <a:graphicFrameLocks noGrp="1"/>
          </p:cNvGraphicFramePr>
          <p:nvPr>
            <p:ph sz="half" idx="1"/>
            <p:extLst>
              <p:ext uri="{D42A27DB-BD31-4B8C-83A1-F6EECF244321}">
                <p14:modId xmlns:p14="http://schemas.microsoft.com/office/powerpoint/2010/main" val="1354547942"/>
              </p:ext>
            </p:extLst>
          </p:nvPr>
        </p:nvGraphicFramePr>
        <p:xfrm>
          <a:off x="5397111" y="2169874"/>
          <a:ext cx="5575690" cy="1199749"/>
        </p:xfrm>
        <a:graphic>
          <a:graphicData uri="http://schemas.openxmlformats.org/drawingml/2006/table">
            <a:tbl>
              <a:tblPr firstRow="1">
                <a:tableStyleId>{5C22544A-7EE6-4342-B048-85BDC9FD1C3A}</a:tableStyleId>
              </a:tblPr>
              <a:tblGrid>
                <a:gridCol w="747798">
                  <a:extLst>
                    <a:ext uri="{9D8B030D-6E8A-4147-A177-3AD203B41FA5}">
                      <a16:colId xmlns:a16="http://schemas.microsoft.com/office/drawing/2014/main" val="1115074381"/>
                    </a:ext>
                  </a:extLst>
                </a:gridCol>
                <a:gridCol w="794653">
                  <a:extLst>
                    <a:ext uri="{9D8B030D-6E8A-4147-A177-3AD203B41FA5}">
                      <a16:colId xmlns:a16="http://schemas.microsoft.com/office/drawing/2014/main" val="1609374590"/>
                    </a:ext>
                  </a:extLst>
                </a:gridCol>
                <a:gridCol w="929594">
                  <a:extLst>
                    <a:ext uri="{9D8B030D-6E8A-4147-A177-3AD203B41FA5}">
                      <a16:colId xmlns:a16="http://schemas.microsoft.com/office/drawing/2014/main" val="1256787571"/>
                    </a:ext>
                  </a:extLst>
                </a:gridCol>
                <a:gridCol w="854627">
                  <a:extLst>
                    <a:ext uri="{9D8B030D-6E8A-4147-A177-3AD203B41FA5}">
                      <a16:colId xmlns:a16="http://schemas.microsoft.com/office/drawing/2014/main" val="3680915746"/>
                    </a:ext>
                  </a:extLst>
                </a:gridCol>
                <a:gridCol w="1049542">
                  <a:extLst>
                    <a:ext uri="{9D8B030D-6E8A-4147-A177-3AD203B41FA5}">
                      <a16:colId xmlns:a16="http://schemas.microsoft.com/office/drawing/2014/main" val="3746814028"/>
                    </a:ext>
                  </a:extLst>
                </a:gridCol>
                <a:gridCol w="1199476">
                  <a:extLst>
                    <a:ext uri="{9D8B030D-6E8A-4147-A177-3AD203B41FA5}">
                      <a16:colId xmlns:a16="http://schemas.microsoft.com/office/drawing/2014/main" val="1903874232"/>
                    </a:ext>
                  </a:extLst>
                </a:gridCol>
              </a:tblGrid>
              <a:tr h="566103">
                <a:tc>
                  <a:txBody>
                    <a:bodyPr/>
                    <a:lstStyle/>
                    <a:p>
                      <a:pPr algn="ctr" fontAlgn="b"/>
                      <a:r>
                        <a:rPr lang="en-US" sz="1200" b="1" u="none" strike="noStrike" dirty="0">
                          <a:solidFill>
                            <a:schemeClr val="bg1"/>
                          </a:solidFill>
                          <a:effectLst/>
                          <a:latin typeface="+mj-lt"/>
                        </a:rPr>
                        <a:t>Type</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i="0" u="none" strike="noStrike" dirty="0">
                          <a:solidFill>
                            <a:schemeClr val="bg1"/>
                          </a:solidFill>
                          <a:effectLst/>
                          <a:latin typeface="+mj-lt"/>
                        </a:rPr>
                        <a:t>Total sales</a:t>
                      </a:r>
                    </a:p>
                  </a:txBody>
                  <a:tcPr marL="9525" marR="9525" marT="9525" marB="0" anchor="ctr"/>
                </a:tc>
                <a:tc>
                  <a:txBody>
                    <a:bodyPr/>
                    <a:lstStyle/>
                    <a:p>
                      <a:pPr algn="ctr" fontAlgn="b"/>
                      <a:r>
                        <a:rPr lang="en-US" sz="1200" b="1" u="none" strike="noStrike" dirty="0">
                          <a:solidFill>
                            <a:schemeClr val="bg1"/>
                          </a:solidFill>
                          <a:effectLst/>
                          <a:latin typeface="+mj-lt"/>
                        </a:rPr>
                        <a:t>Total sold (g)</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u="none" strike="noStrike" dirty="0">
                          <a:solidFill>
                            <a:schemeClr val="bg1"/>
                          </a:solidFill>
                          <a:effectLst/>
                          <a:latin typeface="+mj-lt"/>
                        </a:rPr>
                        <a:t>Total sold (USD)</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u="none" strike="noStrike" dirty="0">
                          <a:solidFill>
                            <a:schemeClr val="bg1"/>
                          </a:solidFill>
                          <a:effectLst/>
                          <a:latin typeface="+mj-lt"/>
                        </a:rPr>
                        <a:t>Median quantity (g)</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u="none" strike="noStrike" dirty="0">
                          <a:solidFill>
                            <a:schemeClr val="bg1"/>
                          </a:solidFill>
                          <a:effectLst/>
                          <a:latin typeface="+mj-lt"/>
                        </a:rPr>
                        <a:t>Price (median USD per g)</a:t>
                      </a:r>
                      <a:endParaRPr lang="en-US" sz="1200" b="1" i="0" u="none" strike="noStrike" dirty="0">
                        <a:solidFill>
                          <a:schemeClr val="bg1"/>
                        </a:solidFill>
                        <a:effectLst/>
                        <a:latin typeface="+mj-lt"/>
                      </a:endParaRPr>
                    </a:p>
                  </a:txBody>
                  <a:tcPr marL="9525" marR="9525" marT="9525" marB="0" anchor="ctr"/>
                </a:tc>
                <a:extLst>
                  <a:ext uri="{0D108BD9-81ED-4DB2-BD59-A6C34878D82A}">
                    <a16:rowId xmlns:a16="http://schemas.microsoft.com/office/drawing/2014/main" val="307500075"/>
                  </a:ext>
                </a:extLst>
              </a:tr>
              <a:tr h="316823">
                <a:tc>
                  <a:txBody>
                    <a:bodyPr/>
                    <a:lstStyle/>
                    <a:p>
                      <a:pPr algn="ctr" fontAlgn="b"/>
                      <a:r>
                        <a:rPr lang="en-US" sz="1200" b="1" u="none" strike="noStrike" dirty="0">
                          <a:effectLst/>
                          <a:latin typeface="+mj-lt"/>
                        </a:rPr>
                        <a:t> Herbal </a:t>
                      </a:r>
                      <a:endParaRPr lang="en-US" sz="1200" b="1" i="0" u="none" strike="noStrike" dirty="0">
                        <a:solidFill>
                          <a:srgbClr val="000000"/>
                        </a:solidFill>
                        <a:effectLst/>
                        <a:latin typeface="+mj-lt"/>
                      </a:endParaRPr>
                    </a:p>
                  </a:txBody>
                  <a:tcPr marL="9525" marR="9525" marT="9525" marB="0" anchor="ctr"/>
                </a:tc>
                <a:tc>
                  <a:txBody>
                    <a:bodyPr/>
                    <a:lstStyle/>
                    <a:p>
                      <a:pPr algn="ctr" fontAlgn="b"/>
                      <a:r>
                        <a:rPr lang="en-US" sz="1200" u="none" strike="noStrike" dirty="0">
                          <a:effectLst/>
                          <a:latin typeface="+mj-lt"/>
                        </a:rPr>
                        <a:t>1,010 </a:t>
                      </a:r>
                      <a:endParaRPr lang="en-US" sz="1200" b="0" i="0" u="none" strike="noStrike" dirty="0">
                        <a:solidFill>
                          <a:srgbClr val="000000"/>
                        </a:solidFill>
                        <a:effectLst/>
                        <a:latin typeface="+mj-lt"/>
                      </a:endParaRPr>
                    </a:p>
                  </a:txBody>
                  <a:tcPr marL="9525" marR="9525" marT="9525" marB="0" anchor="ctr"/>
                </a:tc>
                <a:tc>
                  <a:txBody>
                    <a:bodyPr/>
                    <a:lstStyle/>
                    <a:p>
                      <a:pPr algn="ctr" fontAlgn="b"/>
                      <a:r>
                        <a:rPr lang="en-US" sz="1200" u="none" strike="noStrike" dirty="0">
                          <a:effectLst/>
                          <a:latin typeface="+mj-lt"/>
                        </a:rPr>
                        <a:t>1,701 </a:t>
                      </a:r>
                      <a:endParaRPr lang="en-US" sz="1200" b="0" i="0" u="none" strike="noStrike" dirty="0">
                        <a:solidFill>
                          <a:srgbClr val="000000"/>
                        </a:solidFill>
                        <a:effectLst/>
                        <a:latin typeface="+mj-lt"/>
                      </a:endParaRPr>
                    </a:p>
                  </a:txBody>
                  <a:tcPr marL="9525" marR="9525" marT="9525" marB="0" anchor="ctr"/>
                </a:tc>
                <a:tc>
                  <a:txBody>
                    <a:bodyPr/>
                    <a:lstStyle/>
                    <a:p>
                      <a:pPr algn="ctr" fontAlgn="b"/>
                      <a:r>
                        <a:rPr lang="en-US" sz="1200" u="none" strike="noStrike" dirty="0">
                          <a:effectLst/>
                          <a:latin typeface="+mj-lt"/>
                        </a:rPr>
                        <a:t>57,094 </a:t>
                      </a:r>
                      <a:endParaRPr lang="en-US" sz="1200" b="0" i="0" u="none" strike="noStrike" dirty="0">
                        <a:solidFill>
                          <a:srgbClr val="000000"/>
                        </a:solidFill>
                        <a:effectLst/>
                        <a:latin typeface="+mj-lt"/>
                      </a:endParaRPr>
                    </a:p>
                  </a:txBody>
                  <a:tcPr marL="9525" marR="9525" marT="9525" marB="0" anchor="ctr"/>
                </a:tc>
                <a:tc>
                  <a:txBody>
                    <a:bodyPr/>
                    <a:lstStyle/>
                    <a:p>
                      <a:pPr algn="ctr" fontAlgn="b"/>
                      <a:r>
                        <a:rPr lang="en-US" sz="1200" u="none" strike="noStrike" dirty="0">
                          <a:effectLst/>
                          <a:latin typeface="+mj-lt"/>
                        </a:rPr>
                        <a:t>1.0 </a:t>
                      </a:r>
                      <a:endParaRPr lang="en-US" sz="1200" b="0" i="0" u="none" strike="noStrike" dirty="0">
                        <a:solidFill>
                          <a:srgbClr val="000000"/>
                        </a:solidFill>
                        <a:effectLst/>
                        <a:latin typeface="+mj-lt"/>
                      </a:endParaRPr>
                    </a:p>
                  </a:txBody>
                  <a:tcPr marL="9525" marR="9525" marT="9525" marB="0" anchor="ctr"/>
                </a:tc>
                <a:tc>
                  <a:txBody>
                    <a:bodyPr/>
                    <a:lstStyle/>
                    <a:p>
                      <a:pPr algn="ctr" fontAlgn="b"/>
                      <a:r>
                        <a:rPr lang="en-US" sz="1200" b="0" i="0" u="none" strike="noStrike">
                          <a:solidFill>
                            <a:srgbClr val="000000"/>
                          </a:solidFill>
                          <a:effectLst/>
                          <a:latin typeface="+mj-lt"/>
                        </a:rPr>
                        <a:t>39.3</a:t>
                      </a:r>
                    </a:p>
                  </a:txBody>
                  <a:tcPr marL="9525" marR="9525" marT="9525" marB="0" anchor="ctr"/>
                </a:tc>
                <a:extLst>
                  <a:ext uri="{0D108BD9-81ED-4DB2-BD59-A6C34878D82A}">
                    <a16:rowId xmlns:a16="http://schemas.microsoft.com/office/drawing/2014/main" val="2649322404"/>
                  </a:ext>
                </a:extLst>
              </a:tr>
              <a:tr h="316823">
                <a:tc>
                  <a:txBody>
                    <a:bodyPr/>
                    <a:lstStyle/>
                    <a:p>
                      <a:pPr algn="ctr" fontAlgn="b"/>
                      <a:r>
                        <a:rPr lang="en-US" sz="1200" b="1" u="none" strike="noStrike" dirty="0">
                          <a:effectLst/>
                          <a:latin typeface="+mj-lt"/>
                        </a:rPr>
                        <a:t> Resin </a:t>
                      </a:r>
                      <a:endParaRPr lang="en-US" sz="1200" b="1" i="0" u="none" strike="noStrike" dirty="0">
                        <a:solidFill>
                          <a:srgbClr val="000000"/>
                        </a:solidFill>
                        <a:effectLst/>
                        <a:latin typeface="+mj-lt"/>
                      </a:endParaRPr>
                    </a:p>
                  </a:txBody>
                  <a:tcPr marL="9525" marR="9525" marT="9525" marB="0" anchor="ctr"/>
                </a:tc>
                <a:tc>
                  <a:txBody>
                    <a:bodyPr/>
                    <a:lstStyle/>
                    <a:p>
                      <a:pPr algn="ctr" fontAlgn="b"/>
                      <a:r>
                        <a:rPr lang="en-US" sz="1200" u="none" strike="noStrike" dirty="0">
                          <a:effectLst/>
                          <a:latin typeface="+mj-lt"/>
                        </a:rPr>
                        <a:t>171 </a:t>
                      </a:r>
                      <a:endParaRPr lang="en-US" sz="1200" b="0" i="0" u="none" strike="noStrike" dirty="0">
                        <a:solidFill>
                          <a:srgbClr val="000000"/>
                        </a:solidFill>
                        <a:effectLst/>
                        <a:latin typeface="+mj-lt"/>
                      </a:endParaRPr>
                    </a:p>
                  </a:txBody>
                  <a:tcPr marL="9525" marR="9525" marT="9525" marB="0" anchor="ctr"/>
                </a:tc>
                <a:tc>
                  <a:txBody>
                    <a:bodyPr/>
                    <a:lstStyle/>
                    <a:p>
                      <a:pPr algn="ctr" fontAlgn="b"/>
                      <a:r>
                        <a:rPr lang="en-US" sz="1200" u="none" strike="noStrike" dirty="0">
                          <a:effectLst/>
                          <a:latin typeface="+mj-lt"/>
                        </a:rPr>
                        <a:t>210 </a:t>
                      </a:r>
                      <a:endParaRPr lang="en-US" sz="1200" b="0" i="0" u="none" strike="noStrike" dirty="0">
                        <a:solidFill>
                          <a:srgbClr val="000000"/>
                        </a:solidFill>
                        <a:effectLst/>
                        <a:latin typeface="+mj-lt"/>
                      </a:endParaRPr>
                    </a:p>
                  </a:txBody>
                  <a:tcPr marL="9525" marR="9525" marT="9525" marB="0" anchor="ctr"/>
                </a:tc>
                <a:tc>
                  <a:txBody>
                    <a:bodyPr/>
                    <a:lstStyle/>
                    <a:p>
                      <a:pPr algn="ctr" fontAlgn="b"/>
                      <a:r>
                        <a:rPr lang="en-US" sz="1200" u="none" strike="noStrike" dirty="0">
                          <a:effectLst/>
                          <a:latin typeface="+mj-lt"/>
                        </a:rPr>
                        <a:t>13,398 </a:t>
                      </a:r>
                      <a:endParaRPr lang="en-US" sz="1200" b="0" i="0" u="none" strike="noStrike" dirty="0">
                        <a:solidFill>
                          <a:srgbClr val="000000"/>
                        </a:solidFill>
                        <a:effectLst/>
                        <a:latin typeface="+mj-lt"/>
                      </a:endParaRPr>
                    </a:p>
                  </a:txBody>
                  <a:tcPr marL="9525" marR="9525" marT="9525" marB="0" anchor="ctr"/>
                </a:tc>
                <a:tc>
                  <a:txBody>
                    <a:bodyPr/>
                    <a:lstStyle/>
                    <a:p>
                      <a:pPr algn="ctr" fontAlgn="b"/>
                      <a:r>
                        <a:rPr lang="en-US" sz="1200" u="none" strike="noStrike" dirty="0">
                          <a:effectLst/>
                          <a:latin typeface="+mj-lt"/>
                        </a:rPr>
                        <a:t>1.0 </a:t>
                      </a:r>
                      <a:endParaRPr lang="en-US" sz="1200" b="0" i="0" u="none" strike="noStrike" dirty="0">
                        <a:solidFill>
                          <a:srgbClr val="000000"/>
                        </a:solidFill>
                        <a:effectLst/>
                        <a:latin typeface="+mj-lt"/>
                      </a:endParaRPr>
                    </a:p>
                  </a:txBody>
                  <a:tcPr marL="9525" marR="9525" marT="9525" marB="0" anchor="ctr"/>
                </a:tc>
                <a:tc>
                  <a:txBody>
                    <a:bodyPr/>
                    <a:lstStyle/>
                    <a:p>
                      <a:pPr algn="ctr" fontAlgn="b"/>
                      <a:r>
                        <a:rPr lang="en-US" sz="1200" b="0" i="0" u="none" strike="noStrike" dirty="0">
                          <a:solidFill>
                            <a:srgbClr val="000000"/>
                          </a:solidFill>
                          <a:effectLst/>
                          <a:latin typeface="+mj-lt"/>
                        </a:rPr>
                        <a:t>69.8</a:t>
                      </a:r>
                    </a:p>
                  </a:txBody>
                  <a:tcPr marL="9525" marR="9525" marT="9525" marB="0" anchor="ctr"/>
                </a:tc>
                <a:extLst>
                  <a:ext uri="{0D108BD9-81ED-4DB2-BD59-A6C34878D82A}">
                    <a16:rowId xmlns:a16="http://schemas.microsoft.com/office/drawing/2014/main" val="3908184006"/>
                  </a:ext>
                </a:extLst>
              </a:tr>
            </a:tbl>
          </a:graphicData>
        </a:graphic>
      </p:graphicFrame>
      <p:sp>
        <p:nvSpPr>
          <p:cNvPr id="16" name="Rectangle 15">
            <a:extLst>
              <a:ext uri="{FF2B5EF4-FFF2-40B4-BE49-F238E27FC236}">
                <a16:creationId xmlns:a16="http://schemas.microsoft.com/office/drawing/2014/main" id="{FB2A98EE-F224-44DE-A79F-BAE0A86917E9}"/>
              </a:ext>
            </a:extLst>
          </p:cNvPr>
          <p:cNvSpPr/>
          <p:nvPr/>
        </p:nvSpPr>
        <p:spPr>
          <a:xfrm>
            <a:off x="1448999" y="2169874"/>
            <a:ext cx="3247189" cy="3728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Distribution</a:t>
            </a:r>
          </a:p>
        </p:txBody>
      </p:sp>
      <p:pic>
        <p:nvPicPr>
          <p:cNvPr id="9" name="Graphic 8">
            <a:extLst>
              <a:ext uri="{FF2B5EF4-FFF2-40B4-BE49-F238E27FC236}">
                <a16:creationId xmlns:a16="http://schemas.microsoft.com/office/drawing/2014/main" id="{8E37CDE3-C618-40A1-9FE4-C9404BC8F4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21319" y="2726046"/>
            <a:ext cx="3274870" cy="1871354"/>
          </a:xfrm>
          <a:prstGeom prst="rect">
            <a:avLst/>
          </a:prstGeom>
        </p:spPr>
      </p:pic>
      <p:pic>
        <p:nvPicPr>
          <p:cNvPr id="5" name="Graphic 4">
            <a:extLst>
              <a:ext uri="{FF2B5EF4-FFF2-40B4-BE49-F238E27FC236}">
                <a16:creationId xmlns:a16="http://schemas.microsoft.com/office/drawing/2014/main" id="{CDC52B42-EE44-41F7-B7C6-60F0DEBDDC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1319" y="4686301"/>
            <a:ext cx="3274869" cy="1871354"/>
          </a:xfrm>
          <a:prstGeom prst="rect">
            <a:avLst/>
          </a:prstGeom>
        </p:spPr>
      </p:pic>
    </p:spTree>
    <p:extLst>
      <p:ext uri="{BB962C8B-B14F-4D97-AF65-F5344CB8AC3E}">
        <p14:creationId xmlns:p14="http://schemas.microsoft.com/office/powerpoint/2010/main" val="3069931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piece, half, eaten, fork&#10;&#10;Description automatically generated">
            <a:extLst>
              <a:ext uri="{FF2B5EF4-FFF2-40B4-BE49-F238E27FC236}">
                <a16:creationId xmlns:a16="http://schemas.microsoft.com/office/drawing/2014/main" id="{1FD2C3A5-9784-4BB3-A6A7-75C26A590F4B}"/>
              </a:ext>
            </a:extLst>
          </p:cNvPr>
          <p:cNvPicPr>
            <a:picLocks noChangeAspect="1"/>
          </p:cNvPicPr>
          <p:nvPr/>
        </p:nvPicPr>
        <p:blipFill rotWithShape="1">
          <a:blip r:embed="rId3"/>
          <a:srcRect t="-2151" r="629" b="74165"/>
          <a:stretch/>
        </p:blipFill>
        <p:spPr>
          <a:xfrm flipV="1">
            <a:off x="1" y="0"/>
            <a:ext cx="12192000" cy="1970882"/>
          </a:xfrm>
          <a:prstGeom prst="rect">
            <a:avLst/>
          </a:prstGeom>
        </p:spPr>
      </p:pic>
      <p:sp>
        <p:nvSpPr>
          <p:cNvPr id="2" name="Title 1">
            <a:extLst>
              <a:ext uri="{FF2B5EF4-FFF2-40B4-BE49-F238E27FC236}">
                <a16:creationId xmlns:a16="http://schemas.microsoft.com/office/drawing/2014/main" id="{89051E4F-F1C4-4693-B802-F44EE991A1E4}"/>
              </a:ext>
            </a:extLst>
          </p:cNvPr>
          <p:cNvSpPr>
            <a:spLocks noGrp="1"/>
          </p:cNvSpPr>
          <p:nvPr>
            <p:ph type="title"/>
          </p:nvPr>
        </p:nvSpPr>
        <p:spPr/>
        <p:txBody>
          <a:bodyPr/>
          <a:lstStyle/>
          <a:p>
            <a:r>
              <a:rPr lang="en-US" dirty="0">
                <a:solidFill>
                  <a:schemeClr val="bg1"/>
                </a:solidFill>
              </a:rPr>
              <a:t>Cocaine</a:t>
            </a:r>
          </a:p>
        </p:txBody>
      </p:sp>
      <p:sp>
        <p:nvSpPr>
          <p:cNvPr id="5" name="Content Placeholder 3">
            <a:extLst>
              <a:ext uri="{FF2B5EF4-FFF2-40B4-BE49-F238E27FC236}">
                <a16:creationId xmlns:a16="http://schemas.microsoft.com/office/drawing/2014/main" id="{8DCFD589-0AC2-4A6F-A53B-A396AEC8F3CE}"/>
              </a:ext>
            </a:extLst>
          </p:cNvPr>
          <p:cNvSpPr txBox="1">
            <a:spLocks/>
          </p:cNvSpPr>
          <p:nvPr/>
        </p:nvSpPr>
        <p:spPr>
          <a:xfrm>
            <a:off x="5384800" y="3255964"/>
            <a:ext cx="5764407" cy="2579698"/>
          </a:xfrm>
          <a:prstGeom prst="rect">
            <a:avLst/>
          </a:prstGeom>
          <a:solidFill>
            <a:schemeClr val="tx2">
              <a:lumMod val="20000"/>
              <a:lumOff val="80000"/>
            </a:schemeClr>
          </a:solidFill>
        </p:spPr>
        <p:txBody>
          <a:bodyPr vert="horz" lIns="91440" tIns="45720" rIns="91440" bIns="45720" rtlCol="0">
            <a:normAutofit fontScale="92500"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spcBef>
                <a:spcPts val="1200"/>
              </a:spcBef>
            </a:pPr>
            <a:r>
              <a:rPr lang="en-US" dirty="0"/>
              <a:t>Largest substance in dataset by USD value and second largest by sales made</a:t>
            </a:r>
          </a:p>
          <a:p>
            <a:pPr>
              <a:spcBef>
                <a:spcPts val="1200"/>
              </a:spcBef>
            </a:pPr>
            <a:r>
              <a:rPr lang="en-US" dirty="0"/>
              <a:t>Only sold in powder form</a:t>
            </a:r>
          </a:p>
          <a:p>
            <a:pPr>
              <a:spcBef>
                <a:spcPts val="1200"/>
              </a:spcBef>
            </a:pPr>
            <a:r>
              <a:rPr lang="en-US" dirty="0"/>
              <a:t>Most sales in &lt;=1g quantities, although some bulk buying</a:t>
            </a:r>
          </a:p>
          <a:p>
            <a:pPr>
              <a:spcBef>
                <a:spcPts val="1200"/>
              </a:spcBef>
            </a:pPr>
            <a:r>
              <a:rPr lang="en-US" dirty="0"/>
              <a:t>Expensive and addictive: </a:t>
            </a:r>
          </a:p>
          <a:p>
            <a:pPr>
              <a:spcBef>
                <a:spcPts val="1200"/>
              </a:spcBef>
            </a:pPr>
            <a:r>
              <a:rPr lang="en-US" dirty="0"/>
              <a:t>Long term health and psychological issues</a:t>
            </a:r>
          </a:p>
        </p:txBody>
      </p:sp>
      <p:graphicFrame>
        <p:nvGraphicFramePr>
          <p:cNvPr id="6" name="Content Placeholder 7">
            <a:extLst>
              <a:ext uri="{FF2B5EF4-FFF2-40B4-BE49-F238E27FC236}">
                <a16:creationId xmlns:a16="http://schemas.microsoft.com/office/drawing/2014/main" id="{A1A9FAA7-6ABB-42D1-A6B8-8A16117ABF59}"/>
              </a:ext>
            </a:extLst>
          </p:cNvPr>
          <p:cNvGraphicFramePr>
            <a:graphicFrameLocks/>
          </p:cNvGraphicFramePr>
          <p:nvPr>
            <p:extLst>
              <p:ext uri="{D42A27DB-BD31-4B8C-83A1-F6EECF244321}">
                <p14:modId xmlns:p14="http://schemas.microsoft.com/office/powerpoint/2010/main" val="604650196"/>
              </p:ext>
            </p:extLst>
          </p:nvPr>
        </p:nvGraphicFramePr>
        <p:xfrm>
          <a:off x="5384800" y="2169874"/>
          <a:ext cx="5764407" cy="882926"/>
        </p:xfrm>
        <a:graphic>
          <a:graphicData uri="http://schemas.openxmlformats.org/drawingml/2006/table">
            <a:tbl>
              <a:tblPr firstRow="1">
                <a:tableStyleId>{5C22544A-7EE6-4342-B048-85BDC9FD1C3A}</a:tableStyleId>
              </a:tblPr>
              <a:tblGrid>
                <a:gridCol w="773108">
                  <a:extLst>
                    <a:ext uri="{9D8B030D-6E8A-4147-A177-3AD203B41FA5}">
                      <a16:colId xmlns:a16="http://schemas.microsoft.com/office/drawing/2014/main" val="1115074381"/>
                    </a:ext>
                  </a:extLst>
                </a:gridCol>
                <a:gridCol w="821549">
                  <a:extLst>
                    <a:ext uri="{9D8B030D-6E8A-4147-A177-3AD203B41FA5}">
                      <a16:colId xmlns:a16="http://schemas.microsoft.com/office/drawing/2014/main" val="1609374590"/>
                    </a:ext>
                  </a:extLst>
                </a:gridCol>
                <a:gridCol w="961058">
                  <a:extLst>
                    <a:ext uri="{9D8B030D-6E8A-4147-A177-3AD203B41FA5}">
                      <a16:colId xmlns:a16="http://schemas.microsoft.com/office/drawing/2014/main" val="1256787571"/>
                    </a:ext>
                  </a:extLst>
                </a:gridCol>
                <a:gridCol w="883553">
                  <a:extLst>
                    <a:ext uri="{9D8B030D-6E8A-4147-A177-3AD203B41FA5}">
                      <a16:colId xmlns:a16="http://schemas.microsoft.com/office/drawing/2014/main" val="3680915746"/>
                    </a:ext>
                  </a:extLst>
                </a:gridCol>
                <a:gridCol w="1085065">
                  <a:extLst>
                    <a:ext uri="{9D8B030D-6E8A-4147-A177-3AD203B41FA5}">
                      <a16:colId xmlns:a16="http://schemas.microsoft.com/office/drawing/2014/main" val="3746814028"/>
                    </a:ext>
                  </a:extLst>
                </a:gridCol>
                <a:gridCol w="1240074">
                  <a:extLst>
                    <a:ext uri="{9D8B030D-6E8A-4147-A177-3AD203B41FA5}">
                      <a16:colId xmlns:a16="http://schemas.microsoft.com/office/drawing/2014/main" val="1903874232"/>
                    </a:ext>
                  </a:extLst>
                </a:gridCol>
              </a:tblGrid>
              <a:tr h="566103">
                <a:tc>
                  <a:txBody>
                    <a:bodyPr/>
                    <a:lstStyle/>
                    <a:p>
                      <a:pPr algn="ctr" fontAlgn="b"/>
                      <a:r>
                        <a:rPr lang="en-US" sz="1200" b="1" u="none" strike="noStrike" dirty="0">
                          <a:solidFill>
                            <a:schemeClr val="bg1"/>
                          </a:solidFill>
                          <a:effectLst/>
                          <a:latin typeface="+mj-lt"/>
                        </a:rPr>
                        <a:t>Type</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i="0" u="none" strike="noStrike" dirty="0">
                          <a:solidFill>
                            <a:schemeClr val="bg1"/>
                          </a:solidFill>
                          <a:effectLst/>
                          <a:latin typeface="+mj-lt"/>
                        </a:rPr>
                        <a:t>Total sales</a:t>
                      </a:r>
                    </a:p>
                  </a:txBody>
                  <a:tcPr marL="9525" marR="9525" marT="9525" marB="0" anchor="ctr"/>
                </a:tc>
                <a:tc>
                  <a:txBody>
                    <a:bodyPr/>
                    <a:lstStyle/>
                    <a:p>
                      <a:pPr algn="ctr" fontAlgn="b"/>
                      <a:r>
                        <a:rPr lang="en-US" sz="1200" b="1" u="none" strike="noStrike" dirty="0">
                          <a:solidFill>
                            <a:schemeClr val="bg1"/>
                          </a:solidFill>
                          <a:effectLst/>
                          <a:latin typeface="+mj-lt"/>
                        </a:rPr>
                        <a:t>Total sold (g)</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u="none" strike="noStrike" dirty="0">
                          <a:solidFill>
                            <a:schemeClr val="bg1"/>
                          </a:solidFill>
                          <a:effectLst/>
                          <a:latin typeface="+mj-lt"/>
                        </a:rPr>
                        <a:t>Total sold (USD)</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u="none" strike="noStrike" dirty="0">
                          <a:solidFill>
                            <a:schemeClr val="bg1"/>
                          </a:solidFill>
                          <a:effectLst/>
                          <a:latin typeface="+mj-lt"/>
                        </a:rPr>
                        <a:t>Median quantity (g)</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u="none" strike="noStrike" dirty="0">
                          <a:solidFill>
                            <a:schemeClr val="bg1"/>
                          </a:solidFill>
                          <a:effectLst/>
                          <a:latin typeface="+mj-lt"/>
                        </a:rPr>
                        <a:t>Price (median USD per g)</a:t>
                      </a:r>
                      <a:endParaRPr lang="en-US" sz="1200" b="1" i="0" u="none" strike="noStrike" dirty="0">
                        <a:solidFill>
                          <a:schemeClr val="bg1"/>
                        </a:solidFill>
                        <a:effectLst/>
                        <a:latin typeface="+mj-lt"/>
                      </a:endParaRPr>
                    </a:p>
                  </a:txBody>
                  <a:tcPr marL="9525" marR="9525" marT="9525" marB="0" anchor="ctr"/>
                </a:tc>
                <a:extLst>
                  <a:ext uri="{0D108BD9-81ED-4DB2-BD59-A6C34878D82A}">
                    <a16:rowId xmlns:a16="http://schemas.microsoft.com/office/drawing/2014/main" val="307500075"/>
                  </a:ext>
                </a:extLst>
              </a:tr>
              <a:tr h="316823">
                <a:tc>
                  <a:txBody>
                    <a:bodyPr/>
                    <a:lstStyle/>
                    <a:p>
                      <a:pPr algn="ctr" fontAlgn="b"/>
                      <a:r>
                        <a:rPr lang="en-US" sz="1200" b="1" u="none" strike="noStrike" dirty="0">
                          <a:effectLst/>
                          <a:latin typeface="+mj-lt"/>
                        </a:rPr>
                        <a:t>Powder</a:t>
                      </a:r>
                      <a:endParaRPr lang="en-US" sz="1200" b="1" i="0" u="none" strike="noStrike" dirty="0">
                        <a:solidFill>
                          <a:srgbClr val="000000"/>
                        </a:solidFill>
                        <a:effectLst/>
                        <a:latin typeface="+mj-lt"/>
                      </a:endParaRPr>
                    </a:p>
                  </a:txBody>
                  <a:tcPr marL="9525" marR="9525" marT="9525" marB="0" anchor="ctr"/>
                </a:tc>
                <a:tc>
                  <a:txBody>
                    <a:bodyPr/>
                    <a:lstStyle/>
                    <a:p>
                      <a:pPr algn="ctr" fontAlgn="b"/>
                      <a:r>
                        <a:rPr lang="en-US" sz="1100" b="0" i="0" u="none" strike="noStrike" dirty="0">
                          <a:solidFill>
                            <a:srgbClr val="000000"/>
                          </a:solidFill>
                          <a:effectLst/>
                          <a:latin typeface="+mj-lt"/>
                        </a:rPr>
                        <a:t>530 </a:t>
                      </a:r>
                    </a:p>
                  </a:txBody>
                  <a:tcPr marL="9525" marR="9525" marT="9525" marB="0" anchor="ctr"/>
                </a:tc>
                <a:tc>
                  <a:txBody>
                    <a:bodyPr/>
                    <a:lstStyle/>
                    <a:p>
                      <a:pPr algn="ctr" fontAlgn="b"/>
                      <a:r>
                        <a:rPr lang="en-US" sz="1100" b="0" i="0" u="none" strike="noStrike" dirty="0">
                          <a:solidFill>
                            <a:srgbClr val="000000"/>
                          </a:solidFill>
                          <a:effectLst/>
                          <a:latin typeface="+mj-lt"/>
                        </a:rPr>
                        <a:t>530 </a:t>
                      </a:r>
                    </a:p>
                  </a:txBody>
                  <a:tcPr marL="9525" marR="9525" marT="9525" marB="0" anchor="ctr"/>
                </a:tc>
                <a:tc>
                  <a:txBody>
                    <a:bodyPr/>
                    <a:lstStyle/>
                    <a:p>
                      <a:pPr algn="ctr" fontAlgn="b"/>
                      <a:r>
                        <a:rPr lang="en-US" sz="1100" b="0" i="0" u="none" strike="noStrike" dirty="0">
                          <a:solidFill>
                            <a:srgbClr val="000000"/>
                          </a:solidFill>
                          <a:effectLst/>
                          <a:latin typeface="+mj-lt"/>
                        </a:rPr>
                        <a:t>95,543 </a:t>
                      </a:r>
                    </a:p>
                  </a:txBody>
                  <a:tcPr marL="9525" marR="9525" marT="9525" marB="0" anchor="ctr"/>
                </a:tc>
                <a:tc>
                  <a:txBody>
                    <a:bodyPr/>
                    <a:lstStyle/>
                    <a:p>
                      <a:pPr algn="ctr" fontAlgn="b"/>
                      <a:r>
                        <a:rPr lang="en-US" sz="1100" b="0" i="0" u="none" strike="noStrike" dirty="0">
                          <a:solidFill>
                            <a:srgbClr val="000000"/>
                          </a:solidFill>
                          <a:effectLst/>
                          <a:latin typeface="+mj-lt"/>
                        </a:rPr>
                        <a:t>1.0 </a:t>
                      </a:r>
                    </a:p>
                  </a:txBody>
                  <a:tcPr marL="9525" marR="9525" marT="9525" marB="0" anchor="ctr"/>
                </a:tc>
                <a:tc>
                  <a:txBody>
                    <a:bodyPr/>
                    <a:lstStyle/>
                    <a:p>
                      <a:pPr algn="ctr" fontAlgn="b"/>
                      <a:r>
                        <a:rPr lang="en-US" sz="1100" b="0" i="0" u="none" strike="noStrike" dirty="0">
                          <a:solidFill>
                            <a:srgbClr val="000000"/>
                          </a:solidFill>
                          <a:effectLst/>
                          <a:latin typeface="+mj-lt"/>
                        </a:rPr>
                        <a:t>184 </a:t>
                      </a:r>
                    </a:p>
                  </a:txBody>
                  <a:tcPr marL="9525" marR="9525" marT="9525" marB="0" anchor="ctr"/>
                </a:tc>
                <a:extLst>
                  <a:ext uri="{0D108BD9-81ED-4DB2-BD59-A6C34878D82A}">
                    <a16:rowId xmlns:a16="http://schemas.microsoft.com/office/drawing/2014/main" val="2649322404"/>
                  </a:ext>
                </a:extLst>
              </a:tr>
            </a:tbl>
          </a:graphicData>
        </a:graphic>
      </p:graphicFrame>
      <p:sp>
        <p:nvSpPr>
          <p:cNvPr id="11" name="Rectangle 10">
            <a:extLst>
              <a:ext uri="{FF2B5EF4-FFF2-40B4-BE49-F238E27FC236}">
                <a16:creationId xmlns:a16="http://schemas.microsoft.com/office/drawing/2014/main" id="{8156A692-C1AD-4859-BCB2-67BCFE6BC488}"/>
              </a:ext>
            </a:extLst>
          </p:cNvPr>
          <p:cNvSpPr/>
          <p:nvPr/>
        </p:nvSpPr>
        <p:spPr>
          <a:xfrm>
            <a:off x="1448999" y="2169874"/>
            <a:ext cx="3247189" cy="3728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Distribution</a:t>
            </a:r>
          </a:p>
        </p:txBody>
      </p:sp>
      <p:pic>
        <p:nvPicPr>
          <p:cNvPr id="4" name="Graphic 3">
            <a:extLst>
              <a:ext uri="{FF2B5EF4-FFF2-40B4-BE49-F238E27FC236}">
                <a16:creationId xmlns:a16="http://schemas.microsoft.com/office/drawing/2014/main" id="{7363DEEB-C42C-4E21-9739-8E7605BC20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48999" y="2690401"/>
            <a:ext cx="3249728" cy="3249728"/>
          </a:xfrm>
          <a:prstGeom prst="rect">
            <a:avLst/>
          </a:prstGeom>
        </p:spPr>
      </p:pic>
    </p:spTree>
    <p:extLst>
      <p:ext uri="{BB962C8B-B14F-4D97-AF65-F5344CB8AC3E}">
        <p14:creationId xmlns:p14="http://schemas.microsoft.com/office/powerpoint/2010/main" val="4079119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image">
            <a:extLst>
              <a:ext uri="{FF2B5EF4-FFF2-40B4-BE49-F238E27FC236}">
                <a16:creationId xmlns:a16="http://schemas.microsoft.com/office/drawing/2014/main" id="{6D3BA21E-E6C8-4E14-8E53-C5DF567E9DFF}"/>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915128" y="1788454"/>
            <a:ext cx="8361229" cy="2098226"/>
          </a:xfrm>
        </p:spPr>
        <p:txBody>
          <a:bodyPr>
            <a:normAutofit/>
          </a:bodyPr>
          <a:lstStyle/>
          <a:p>
            <a:r>
              <a:rPr lang="en-US" sz="5600"/>
              <a:t>Online Markets for Illicit Drugs in Georgia</a:t>
            </a:r>
            <a:endParaRPr lang="en-US" sz="5600" dirty="0"/>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2679906" y="3956279"/>
            <a:ext cx="6831673" cy="1086237"/>
          </a:xfrm>
        </p:spPr>
        <p:txBody>
          <a:bodyPr>
            <a:normAutofit/>
          </a:bodyPr>
          <a:lstStyle/>
          <a:p>
            <a:pPr>
              <a:spcAft>
                <a:spcPts val="600"/>
              </a:spcAft>
            </a:pPr>
            <a:r>
              <a:rPr lang="en-US"/>
              <a:t>A supply side analysis of the </a:t>
            </a:r>
            <a:r>
              <a:rPr lang="en-US" i="1"/>
              <a:t>Matanga </a:t>
            </a:r>
            <a:r>
              <a:rPr lang="en-US"/>
              <a:t>platform</a:t>
            </a:r>
            <a:endParaRPr lang="en-US" dirty="0"/>
          </a:p>
        </p:txBody>
      </p:sp>
      <p:sp>
        <p:nvSpPr>
          <p:cNvPr id="7" name="Subtitle 2">
            <a:extLst>
              <a:ext uri="{FF2B5EF4-FFF2-40B4-BE49-F238E27FC236}">
                <a16:creationId xmlns:a16="http://schemas.microsoft.com/office/drawing/2014/main" id="{DC92BD8D-B4D5-431D-A491-000439A6AC9F}"/>
              </a:ext>
            </a:extLst>
          </p:cNvPr>
          <p:cNvSpPr txBox="1">
            <a:spLocks/>
          </p:cNvSpPr>
          <p:nvPr/>
        </p:nvSpPr>
        <p:spPr>
          <a:xfrm>
            <a:off x="3708204" y="4611777"/>
            <a:ext cx="4775075" cy="365290"/>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0"/>
              </a:spcBef>
              <a:spcAft>
                <a:spcPts val="0"/>
              </a:spcAft>
              <a:buClr>
                <a:schemeClr val="tx1">
                  <a:lumMod val="85000"/>
                  <a:lumOff val="15000"/>
                </a:schemeClr>
              </a:buClr>
              <a:buFont typeface="Garamond" pitchFamily="18" charset="0"/>
              <a:buNone/>
              <a:defRPr sz="1800" kern="1200" spc="80" baseline="0">
                <a:solidFill>
                  <a:schemeClr val="tx1">
                    <a:lumMod val="95000"/>
                    <a:lumOff val="5000"/>
                  </a:schemeClr>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pPr>
              <a:spcAft>
                <a:spcPts val="600"/>
              </a:spcAft>
            </a:pPr>
            <a:r>
              <a:rPr lang="en-US" sz="1200">
                <a:solidFill>
                  <a:schemeClr val="tx1"/>
                </a:solidFill>
              </a:rPr>
              <a:t>Ian Goodrich, CRRC Georgia</a:t>
            </a:r>
            <a:endParaRPr lang="en-US" sz="1200" dirty="0">
              <a:solidFill>
                <a:schemeClr val="tx1"/>
              </a:solidFill>
            </a:endParaRPr>
          </a:p>
        </p:txBody>
      </p:sp>
    </p:spTree>
    <p:extLst>
      <p:ext uri="{BB962C8B-B14F-4D97-AF65-F5344CB8AC3E}">
        <p14:creationId xmlns:p14="http://schemas.microsoft.com/office/powerpoint/2010/main" val="173669318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food&#10;&#10;Description automatically generated">
            <a:extLst>
              <a:ext uri="{FF2B5EF4-FFF2-40B4-BE49-F238E27FC236}">
                <a16:creationId xmlns:a16="http://schemas.microsoft.com/office/drawing/2014/main" id="{914612DF-D038-4DAA-8825-658DC6F38D0B}"/>
              </a:ext>
            </a:extLst>
          </p:cNvPr>
          <p:cNvPicPr>
            <a:picLocks noGrp="1" noChangeAspect="1"/>
          </p:cNvPicPr>
          <p:nvPr>
            <p:ph sz="half" idx="1"/>
          </p:nvPr>
        </p:nvPicPr>
        <p:blipFill rotWithShape="1">
          <a:blip r:embed="rId3"/>
          <a:srcRect t="31473" b="36161"/>
          <a:stretch/>
        </p:blipFill>
        <p:spPr>
          <a:xfrm>
            <a:off x="0" y="0"/>
            <a:ext cx="12192000" cy="1841500"/>
          </a:xfrm>
        </p:spPr>
      </p:pic>
      <p:pic>
        <p:nvPicPr>
          <p:cNvPr id="8" name="Content Placeholder 7" descr="A picture containing toiletry&#10;&#10;Description automatically generated">
            <a:extLst>
              <a:ext uri="{FF2B5EF4-FFF2-40B4-BE49-F238E27FC236}">
                <a16:creationId xmlns:a16="http://schemas.microsoft.com/office/drawing/2014/main" id="{C6AFDE0C-CB7C-418A-B5B2-620912F8C574}"/>
              </a:ext>
            </a:extLst>
          </p:cNvPr>
          <p:cNvPicPr>
            <a:picLocks noGrp="1" noChangeAspect="1"/>
          </p:cNvPicPr>
          <p:nvPr>
            <p:ph sz="half" idx="2"/>
          </p:nvPr>
        </p:nvPicPr>
        <p:blipFill rotWithShape="1">
          <a:blip r:embed="rId4"/>
          <a:srcRect t="47904" r="78542" b="29396"/>
          <a:stretch/>
        </p:blipFill>
        <p:spPr>
          <a:xfrm>
            <a:off x="0" y="0"/>
            <a:ext cx="2616200" cy="1841500"/>
          </a:xfrm>
          <a:effectLst>
            <a:softEdge rad="635000"/>
          </a:effectLst>
        </p:spPr>
      </p:pic>
      <p:pic>
        <p:nvPicPr>
          <p:cNvPr id="9" name="Content Placeholder 7" descr="A picture containing toiletry&#10;&#10;Description automatically generated">
            <a:extLst>
              <a:ext uri="{FF2B5EF4-FFF2-40B4-BE49-F238E27FC236}">
                <a16:creationId xmlns:a16="http://schemas.microsoft.com/office/drawing/2014/main" id="{88F15F8B-0DA0-41A2-95D6-9D68B1445194}"/>
              </a:ext>
            </a:extLst>
          </p:cNvPr>
          <p:cNvPicPr>
            <a:picLocks noChangeAspect="1"/>
          </p:cNvPicPr>
          <p:nvPr/>
        </p:nvPicPr>
        <p:blipFill rotWithShape="1">
          <a:blip r:embed="rId4"/>
          <a:srcRect l="71458" t="47904" b="29396"/>
          <a:stretch/>
        </p:blipFill>
        <p:spPr>
          <a:xfrm>
            <a:off x="8712200" y="0"/>
            <a:ext cx="3479800" cy="1841500"/>
          </a:xfrm>
          <a:prstGeom prst="rect">
            <a:avLst/>
          </a:prstGeom>
          <a:effectLst>
            <a:softEdge rad="635000"/>
          </a:effectLst>
        </p:spPr>
      </p:pic>
      <p:sp>
        <p:nvSpPr>
          <p:cNvPr id="2" name="Title 1">
            <a:extLst>
              <a:ext uri="{FF2B5EF4-FFF2-40B4-BE49-F238E27FC236}">
                <a16:creationId xmlns:a16="http://schemas.microsoft.com/office/drawing/2014/main" id="{C16470CF-0830-4D47-A5FF-8C86DFE3B2E4}"/>
              </a:ext>
            </a:extLst>
          </p:cNvPr>
          <p:cNvSpPr>
            <a:spLocks noGrp="1"/>
          </p:cNvSpPr>
          <p:nvPr>
            <p:ph type="title"/>
          </p:nvPr>
        </p:nvSpPr>
        <p:spPr/>
        <p:txBody>
          <a:bodyPr/>
          <a:lstStyle/>
          <a:p>
            <a:r>
              <a:rPr lang="en-US" dirty="0">
                <a:solidFill>
                  <a:schemeClr val="tx1"/>
                </a:solidFill>
              </a:rPr>
              <a:t>MDMA / Ecstasy</a:t>
            </a:r>
          </a:p>
        </p:txBody>
      </p:sp>
      <p:sp>
        <p:nvSpPr>
          <p:cNvPr id="10" name="Content Placeholder 3">
            <a:extLst>
              <a:ext uri="{FF2B5EF4-FFF2-40B4-BE49-F238E27FC236}">
                <a16:creationId xmlns:a16="http://schemas.microsoft.com/office/drawing/2014/main" id="{EB98976E-625C-4B4D-95EA-8F623C66FC65}"/>
              </a:ext>
            </a:extLst>
          </p:cNvPr>
          <p:cNvSpPr txBox="1">
            <a:spLocks/>
          </p:cNvSpPr>
          <p:nvPr/>
        </p:nvSpPr>
        <p:spPr>
          <a:xfrm>
            <a:off x="5384800" y="3488378"/>
            <a:ext cx="5764407" cy="2347284"/>
          </a:xfrm>
          <a:prstGeom prst="rect">
            <a:avLst/>
          </a:prstGeom>
          <a:solidFill>
            <a:schemeClr val="tx2">
              <a:lumMod val="20000"/>
              <a:lumOff val="80000"/>
            </a:schemeClr>
          </a:solidFill>
        </p:spPr>
        <p:txBody>
          <a:bodyPr vert="horz" lIns="91440" tIns="45720" rIns="91440" bIns="45720" rtlCol="0">
            <a:normAutofit fontScale="775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spcBef>
                <a:spcPts val="1200"/>
              </a:spcBef>
            </a:pPr>
            <a:r>
              <a:rPr lang="en-US" sz="1600" dirty="0"/>
              <a:t>Second largest category of drug by number of listings</a:t>
            </a:r>
          </a:p>
          <a:p>
            <a:pPr>
              <a:spcBef>
                <a:spcPts val="1200"/>
              </a:spcBef>
            </a:pPr>
            <a:r>
              <a:rPr lang="en-US" sz="1600" dirty="0"/>
              <a:t>Sold in pill and powder form, pills accounting for more sales</a:t>
            </a:r>
          </a:p>
          <a:p>
            <a:pPr>
              <a:spcBef>
                <a:spcPts val="1200"/>
              </a:spcBef>
            </a:pPr>
            <a:r>
              <a:rPr lang="en-US" sz="1600" dirty="0"/>
              <a:t>Pills more often sold in bulk, but not in commercial quantities</a:t>
            </a:r>
          </a:p>
          <a:p>
            <a:pPr lvl="1">
              <a:spcBef>
                <a:spcPts val="1200"/>
              </a:spcBef>
            </a:pPr>
            <a:r>
              <a:rPr lang="en-US" sz="1600" dirty="0"/>
              <a:t>Listings include unsold (?) listings for up to 500 pills</a:t>
            </a:r>
          </a:p>
          <a:p>
            <a:pPr>
              <a:spcBef>
                <a:spcPts val="1200"/>
              </a:spcBef>
            </a:pPr>
            <a:r>
              <a:rPr lang="en-US" sz="1600" dirty="0"/>
              <a:t>Risks include adulterants, overdose possible in very large quantities, however most recorded fatalities linked to environmental issues (e.g. dehydration) or interactions with other substances, </a:t>
            </a:r>
          </a:p>
          <a:p>
            <a:pPr>
              <a:spcBef>
                <a:spcPts val="1200"/>
              </a:spcBef>
            </a:pPr>
            <a:r>
              <a:rPr lang="en-US" sz="1600" dirty="0"/>
              <a:t>Some pills being sold via </a:t>
            </a:r>
            <a:r>
              <a:rPr lang="en-US" sz="1600" dirty="0" err="1"/>
              <a:t>Matanga</a:t>
            </a:r>
            <a:r>
              <a:rPr lang="en-US" sz="1600" dirty="0"/>
              <a:t> are very strong, all exceed a “strong” dose*</a:t>
            </a:r>
          </a:p>
        </p:txBody>
      </p:sp>
      <p:graphicFrame>
        <p:nvGraphicFramePr>
          <p:cNvPr id="11" name="Content Placeholder 7">
            <a:extLst>
              <a:ext uri="{FF2B5EF4-FFF2-40B4-BE49-F238E27FC236}">
                <a16:creationId xmlns:a16="http://schemas.microsoft.com/office/drawing/2014/main" id="{D4591639-35FF-4EFB-87E9-512D1EA38303}"/>
              </a:ext>
            </a:extLst>
          </p:cNvPr>
          <p:cNvGraphicFramePr>
            <a:graphicFrameLocks/>
          </p:cNvGraphicFramePr>
          <p:nvPr>
            <p:extLst>
              <p:ext uri="{D42A27DB-BD31-4B8C-83A1-F6EECF244321}">
                <p14:modId xmlns:p14="http://schemas.microsoft.com/office/powerpoint/2010/main" val="36524462"/>
              </p:ext>
            </p:extLst>
          </p:nvPr>
        </p:nvGraphicFramePr>
        <p:xfrm>
          <a:off x="5384800" y="2169874"/>
          <a:ext cx="5764406" cy="1199749"/>
        </p:xfrm>
        <a:graphic>
          <a:graphicData uri="http://schemas.openxmlformats.org/drawingml/2006/table">
            <a:tbl>
              <a:tblPr firstRow="1">
                <a:tableStyleId>{5C22544A-7EE6-4342-B048-85BDC9FD1C3A}</a:tableStyleId>
              </a:tblPr>
              <a:tblGrid>
                <a:gridCol w="662632">
                  <a:extLst>
                    <a:ext uri="{9D8B030D-6E8A-4147-A177-3AD203B41FA5}">
                      <a16:colId xmlns:a16="http://schemas.microsoft.com/office/drawing/2014/main" val="1115074381"/>
                    </a:ext>
                  </a:extLst>
                </a:gridCol>
                <a:gridCol w="704151">
                  <a:extLst>
                    <a:ext uri="{9D8B030D-6E8A-4147-A177-3AD203B41FA5}">
                      <a16:colId xmlns:a16="http://schemas.microsoft.com/office/drawing/2014/main" val="1609374590"/>
                    </a:ext>
                  </a:extLst>
                </a:gridCol>
                <a:gridCol w="823724">
                  <a:extLst>
                    <a:ext uri="{9D8B030D-6E8A-4147-A177-3AD203B41FA5}">
                      <a16:colId xmlns:a16="http://schemas.microsoft.com/office/drawing/2014/main" val="1256787571"/>
                    </a:ext>
                  </a:extLst>
                </a:gridCol>
                <a:gridCol w="823724">
                  <a:extLst>
                    <a:ext uri="{9D8B030D-6E8A-4147-A177-3AD203B41FA5}">
                      <a16:colId xmlns:a16="http://schemas.microsoft.com/office/drawing/2014/main" val="4089203716"/>
                    </a:ext>
                  </a:extLst>
                </a:gridCol>
                <a:gridCol w="757295">
                  <a:extLst>
                    <a:ext uri="{9D8B030D-6E8A-4147-A177-3AD203B41FA5}">
                      <a16:colId xmlns:a16="http://schemas.microsoft.com/office/drawing/2014/main" val="3680915746"/>
                    </a:ext>
                  </a:extLst>
                </a:gridCol>
                <a:gridCol w="930011">
                  <a:extLst>
                    <a:ext uri="{9D8B030D-6E8A-4147-A177-3AD203B41FA5}">
                      <a16:colId xmlns:a16="http://schemas.microsoft.com/office/drawing/2014/main" val="3746814028"/>
                    </a:ext>
                  </a:extLst>
                </a:gridCol>
                <a:gridCol w="1062869">
                  <a:extLst>
                    <a:ext uri="{9D8B030D-6E8A-4147-A177-3AD203B41FA5}">
                      <a16:colId xmlns:a16="http://schemas.microsoft.com/office/drawing/2014/main" val="1903874232"/>
                    </a:ext>
                  </a:extLst>
                </a:gridCol>
              </a:tblGrid>
              <a:tr h="566103">
                <a:tc>
                  <a:txBody>
                    <a:bodyPr/>
                    <a:lstStyle/>
                    <a:p>
                      <a:pPr algn="ctr" fontAlgn="b"/>
                      <a:r>
                        <a:rPr lang="en-US" sz="1200" b="1" u="none" strike="noStrike" dirty="0">
                          <a:solidFill>
                            <a:schemeClr val="bg1"/>
                          </a:solidFill>
                          <a:effectLst/>
                          <a:latin typeface="+mj-lt"/>
                        </a:rPr>
                        <a:t>Type</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i="0" u="none" strike="noStrike" dirty="0">
                          <a:solidFill>
                            <a:schemeClr val="bg1"/>
                          </a:solidFill>
                          <a:effectLst/>
                          <a:latin typeface="+mj-lt"/>
                        </a:rPr>
                        <a:t>Total sales</a:t>
                      </a:r>
                    </a:p>
                  </a:txBody>
                  <a:tcPr marL="9525" marR="9525" marT="9525" marB="0" anchor="ctr"/>
                </a:tc>
                <a:tc>
                  <a:txBody>
                    <a:bodyPr/>
                    <a:lstStyle/>
                    <a:p>
                      <a:pPr algn="ctr" fontAlgn="b"/>
                      <a:r>
                        <a:rPr lang="en-US" sz="1200" b="1" u="none" strike="noStrike" dirty="0">
                          <a:solidFill>
                            <a:schemeClr val="bg1"/>
                          </a:solidFill>
                          <a:effectLst/>
                          <a:latin typeface="+mj-lt"/>
                        </a:rPr>
                        <a:t>Total sold</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i="0" u="none" strike="noStrike" dirty="0">
                          <a:solidFill>
                            <a:schemeClr val="bg1"/>
                          </a:solidFill>
                          <a:effectLst/>
                          <a:latin typeface="+mj-lt"/>
                        </a:rPr>
                        <a:t>Unit</a:t>
                      </a:r>
                    </a:p>
                  </a:txBody>
                  <a:tcPr marL="9525" marR="9525" marT="9525" marB="0" anchor="ctr"/>
                </a:tc>
                <a:tc>
                  <a:txBody>
                    <a:bodyPr/>
                    <a:lstStyle/>
                    <a:p>
                      <a:pPr algn="ctr" fontAlgn="b"/>
                      <a:r>
                        <a:rPr lang="en-US" sz="1200" b="1" u="none" strike="noStrike" dirty="0">
                          <a:solidFill>
                            <a:schemeClr val="bg1"/>
                          </a:solidFill>
                          <a:effectLst/>
                          <a:latin typeface="+mj-lt"/>
                        </a:rPr>
                        <a:t>Total sold (USD)</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u="none" strike="noStrike" dirty="0">
                          <a:solidFill>
                            <a:schemeClr val="bg1"/>
                          </a:solidFill>
                          <a:effectLst/>
                          <a:latin typeface="+mj-lt"/>
                        </a:rPr>
                        <a:t>Median quantity (g)</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u="none" strike="noStrike" dirty="0">
                          <a:solidFill>
                            <a:schemeClr val="bg1"/>
                          </a:solidFill>
                          <a:effectLst/>
                          <a:latin typeface="+mj-lt"/>
                        </a:rPr>
                        <a:t>Price (median USD per g)</a:t>
                      </a:r>
                      <a:endParaRPr lang="en-US" sz="1200" b="1" i="0" u="none" strike="noStrike" dirty="0">
                        <a:solidFill>
                          <a:schemeClr val="bg1"/>
                        </a:solidFill>
                        <a:effectLst/>
                        <a:latin typeface="+mj-lt"/>
                      </a:endParaRPr>
                    </a:p>
                  </a:txBody>
                  <a:tcPr marL="9525" marR="9525" marT="9525" marB="0" anchor="ctr"/>
                </a:tc>
                <a:extLst>
                  <a:ext uri="{0D108BD9-81ED-4DB2-BD59-A6C34878D82A}">
                    <a16:rowId xmlns:a16="http://schemas.microsoft.com/office/drawing/2014/main" val="307500075"/>
                  </a:ext>
                </a:extLst>
              </a:tr>
              <a:tr h="316823">
                <a:tc>
                  <a:txBody>
                    <a:bodyPr/>
                    <a:lstStyle/>
                    <a:p>
                      <a:pPr algn="ctr" fontAlgn="b"/>
                      <a:r>
                        <a:rPr lang="en-US" sz="1100" b="1" i="0" u="none" strike="noStrike" dirty="0">
                          <a:solidFill>
                            <a:srgbClr val="000000"/>
                          </a:solidFill>
                          <a:effectLst/>
                          <a:latin typeface="+mj-lt"/>
                        </a:rPr>
                        <a:t> Pill </a:t>
                      </a:r>
                    </a:p>
                  </a:txBody>
                  <a:tcPr marL="9525" marR="9525" marT="9525" marB="0" anchor="ctr"/>
                </a:tc>
                <a:tc>
                  <a:txBody>
                    <a:bodyPr/>
                    <a:lstStyle/>
                    <a:p>
                      <a:pPr algn="ctr" fontAlgn="b"/>
                      <a:r>
                        <a:rPr lang="en-US" sz="1100" b="0" i="0" u="none" strike="noStrike" dirty="0">
                          <a:solidFill>
                            <a:srgbClr val="000000"/>
                          </a:solidFill>
                          <a:effectLst/>
                          <a:latin typeface="+mj-lt"/>
                        </a:rPr>
                        <a:t>197 </a:t>
                      </a:r>
                    </a:p>
                  </a:txBody>
                  <a:tcPr marL="9525" marR="9525" marT="9525" marB="0" anchor="ctr"/>
                </a:tc>
                <a:tc>
                  <a:txBody>
                    <a:bodyPr/>
                    <a:lstStyle/>
                    <a:p>
                      <a:pPr algn="ctr" fontAlgn="b"/>
                      <a:r>
                        <a:rPr lang="en-US" sz="1100" b="0" i="0" u="none" strike="noStrike" dirty="0">
                          <a:solidFill>
                            <a:srgbClr val="000000"/>
                          </a:solidFill>
                          <a:effectLst/>
                          <a:latin typeface="+mj-lt"/>
                        </a:rPr>
                        <a:t>897 </a:t>
                      </a:r>
                    </a:p>
                  </a:txBody>
                  <a:tcPr marL="9525" marR="9525" marT="9525" marB="0" anchor="ctr"/>
                </a:tc>
                <a:tc>
                  <a:txBody>
                    <a:bodyPr/>
                    <a:lstStyle/>
                    <a:p>
                      <a:pPr algn="ctr" fontAlgn="b"/>
                      <a:r>
                        <a:rPr lang="en-US" sz="1100" b="0" i="0" u="none" strike="noStrike" dirty="0">
                          <a:solidFill>
                            <a:srgbClr val="000000"/>
                          </a:solidFill>
                          <a:effectLst/>
                          <a:latin typeface="+mj-lt"/>
                        </a:rPr>
                        <a:t>Pill</a:t>
                      </a:r>
                    </a:p>
                  </a:txBody>
                  <a:tcPr marL="9525" marR="9525" marT="9525" marB="0" anchor="ctr"/>
                </a:tc>
                <a:tc>
                  <a:txBody>
                    <a:bodyPr/>
                    <a:lstStyle/>
                    <a:p>
                      <a:pPr algn="ctr" fontAlgn="b"/>
                      <a:r>
                        <a:rPr lang="en-US" sz="1100" b="0" i="0" u="none" strike="noStrike" dirty="0">
                          <a:solidFill>
                            <a:srgbClr val="000000"/>
                          </a:solidFill>
                          <a:effectLst/>
                          <a:latin typeface="+mj-lt"/>
                        </a:rPr>
                        <a:t>28,533 </a:t>
                      </a:r>
                    </a:p>
                  </a:txBody>
                  <a:tcPr marL="9525" marR="9525" marT="9525" marB="0" anchor="ctr"/>
                </a:tc>
                <a:tc>
                  <a:txBody>
                    <a:bodyPr/>
                    <a:lstStyle/>
                    <a:p>
                      <a:pPr algn="ctr" fontAlgn="b"/>
                      <a:r>
                        <a:rPr lang="en-US" sz="1100" b="0" i="0" u="none" strike="noStrike" dirty="0">
                          <a:solidFill>
                            <a:srgbClr val="000000"/>
                          </a:solidFill>
                          <a:effectLst/>
                          <a:latin typeface="+mj-lt"/>
                        </a:rPr>
                        <a:t>3.0 </a:t>
                      </a:r>
                    </a:p>
                  </a:txBody>
                  <a:tcPr marL="9525" marR="9525" marT="9525" marB="0" anchor="ctr"/>
                </a:tc>
                <a:tc>
                  <a:txBody>
                    <a:bodyPr/>
                    <a:lstStyle/>
                    <a:p>
                      <a:pPr algn="ctr" fontAlgn="b"/>
                      <a:r>
                        <a:rPr lang="en-US" sz="1100" b="0" i="0" u="none" strike="noStrike" dirty="0">
                          <a:solidFill>
                            <a:srgbClr val="000000"/>
                          </a:solidFill>
                          <a:effectLst/>
                          <a:latin typeface="+mj-lt"/>
                        </a:rPr>
                        <a:t>34 </a:t>
                      </a:r>
                    </a:p>
                  </a:txBody>
                  <a:tcPr marL="9525" marR="9525" marT="9525" marB="0" anchor="ctr"/>
                </a:tc>
                <a:extLst>
                  <a:ext uri="{0D108BD9-81ED-4DB2-BD59-A6C34878D82A}">
                    <a16:rowId xmlns:a16="http://schemas.microsoft.com/office/drawing/2014/main" val="2649322404"/>
                  </a:ext>
                </a:extLst>
              </a:tr>
              <a:tr h="316823">
                <a:tc>
                  <a:txBody>
                    <a:bodyPr/>
                    <a:lstStyle/>
                    <a:p>
                      <a:pPr algn="ctr" fontAlgn="b"/>
                      <a:r>
                        <a:rPr lang="en-US" sz="1100" b="1" i="0" u="none" strike="noStrike" dirty="0">
                          <a:solidFill>
                            <a:srgbClr val="000000"/>
                          </a:solidFill>
                          <a:effectLst/>
                          <a:latin typeface="+mj-lt"/>
                        </a:rPr>
                        <a:t> Powder </a:t>
                      </a:r>
                    </a:p>
                  </a:txBody>
                  <a:tcPr marL="9525" marR="9525" marT="9525" marB="0" anchor="ctr"/>
                </a:tc>
                <a:tc>
                  <a:txBody>
                    <a:bodyPr/>
                    <a:lstStyle/>
                    <a:p>
                      <a:pPr algn="ctr" fontAlgn="b"/>
                      <a:r>
                        <a:rPr lang="en-US" sz="1100" b="0" i="0" u="none" strike="noStrike" dirty="0">
                          <a:solidFill>
                            <a:srgbClr val="000000"/>
                          </a:solidFill>
                          <a:effectLst/>
                          <a:latin typeface="+mj-lt"/>
                        </a:rPr>
                        <a:t>168 </a:t>
                      </a:r>
                    </a:p>
                  </a:txBody>
                  <a:tcPr marL="9525" marR="9525" marT="9525" marB="0" anchor="ctr"/>
                </a:tc>
                <a:tc>
                  <a:txBody>
                    <a:bodyPr/>
                    <a:lstStyle/>
                    <a:p>
                      <a:pPr algn="ctr" fontAlgn="b"/>
                      <a:r>
                        <a:rPr lang="en-US" sz="1100" b="0" i="0" u="none" strike="noStrike" dirty="0">
                          <a:solidFill>
                            <a:srgbClr val="000000"/>
                          </a:solidFill>
                          <a:effectLst/>
                          <a:latin typeface="+mj-lt"/>
                        </a:rPr>
                        <a:t>163 </a:t>
                      </a:r>
                    </a:p>
                  </a:txBody>
                  <a:tcPr marL="9525" marR="9525" marT="9525" marB="0" anchor="ctr"/>
                </a:tc>
                <a:tc>
                  <a:txBody>
                    <a:bodyPr/>
                    <a:lstStyle/>
                    <a:p>
                      <a:pPr algn="ctr" fontAlgn="b"/>
                      <a:r>
                        <a:rPr lang="en-US" sz="1100" b="0" i="0" u="none" strike="noStrike" dirty="0">
                          <a:solidFill>
                            <a:srgbClr val="000000"/>
                          </a:solidFill>
                          <a:effectLst/>
                          <a:latin typeface="+mj-lt"/>
                        </a:rPr>
                        <a:t>Gram</a:t>
                      </a:r>
                    </a:p>
                  </a:txBody>
                  <a:tcPr marL="9525" marR="9525" marT="9525" marB="0" anchor="ctr"/>
                </a:tc>
                <a:tc>
                  <a:txBody>
                    <a:bodyPr/>
                    <a:lstStyle/>
                    <a:p>
                      <a:pPr algn="ctr" fontAlgn="b"/>
                      <a:r>
                        <a:rPr lang="en-US" sz="1100" b="0" i="0" u="none" strike="noStrike" dirty="0">
                          <a:solidFill>
                            <a:srgbClr val="000000"/>
                          </a:solidFill>
                          <a:effectLst/>
                          <a:latin typeface="+mj-lt"/>
                        </a:rPr>
                        <a:t>16,630 </a:t>
                      </a:r>
                    </a:p>
                  </a:txBody>
                  <a:tcPr marL="9525" marR="9525" marT="9525" marB="0" anchor="ctr"/>
                </a:tc>
                <a:tc>
                  <a:txBody>
                    <a:bodyPr/>
                    <a:lstStyle/>
                    <a:p>
                      <a:pPr algn="ctr" fontAlgn="b"/>
                      <a:r>
                        <a:rPr lang="en-US" sz="1100" b="0" i="0" u="none" strike="noStrike" dirty="0">
                          <a:solidFill>
                            <a:srgbClr val="000000"/>
                          </a:solidFill>
                          <a:effectLst/>
                          <a:latin typeface="+mj-lt"/>
                        </a:rPr>
                        <a:t>1.0 </a:t>
                      </a:r>
                    </a:p>
                  </a:txBody>
                  <a:tcPr marL="9525" marR="9525" marT="9525" marB="0" anchor="ctr"/>
                </a:tc>
                <a:tc>
                  <a:txBody>
                    <a:bodyPr/>
                    <a:lstStyle/>
                    <a:p>
                      <a:pPr algn="ctr" fontAlgn="b"/>
                      <a:r>
                        <a:rPr lang="en-US" sz="1100" b="0" i="0" u="none" strike="noStrike" dirty="0">
                          <a:solidFill>
                            <a:srgbClr val="000000"/>
                          </a:solidFill>
                          <a:effectLst/>
                          <a:latin typeface="+mj-lt"/>
                        </a:rPr>
                        <a:t>106 </a:t>
                      </a:r>
                    </a:p>
                  </a:txBody>
                  <a:tcPr marL="9525" marR="9525" marT="9525" marB="0" anchor="ctr"/>
                </a:tc>
                <a:extLst>
                  <a:ext uri="{0D108BD9-81ED-4DB2-BD59-A6C34878D82A}">
                    <a16:rowId xmlns:a16="http://schemas.microsoft.com/office/drawing/2014/main" val="4037402292"/>
                  </a:ext>
                </a:extLst>
              </a:tr>
            </a:tbl>
          </a:graphicData>
        </a:graphic>
      </p:graphicFrame>
      <p:sp>
        <p:nvSpPr>
          <p:cNvPr id="12" name="Rectangle 11">
            <a:extLst>
              <a:ext uri="{FF2B5EF4-FFF2-40B4-BE49-F238E27FC236}">
                <a16:creationId xmlns:a16="http://schemas.microsoft.com/office/drawing/2014/main" id="{43FBCC0B-839C-4480-9D2C-FF3C2DF1AC34}"/>
              </a:ext>
            </a:extLst>
          </p:cNvPr>
          <p:cNvSpPr/>
          <p:nvPr/>
        </p:nvSpPr>
        <p:spPr>
          <a:xfrm>
            <a:off x="1272450" y="2169874"/>
            <a:ext cx="3547563" cy="3728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Distribution</a:t>
            </a:r>
          </a:p>
        </p:txBody>
      </p:sp>
      <p:graphicFrame>
        <p:nvGraphicFramePr>
          <p:cNvPr id="20" name="Table 19">
            <a:extLst>
              <a:ext uri="{FF2B5EF4-FFF2-40B4-BE49-F238E27FC236}">
                <a16:creationId xmlns:a16="http://schemas.microsoft.com/office/drawing/2014/main" id="{BCD25D73-624D-42C6-A53D-1D0266CFA04A}"/>
              </a:ext>
            </a:extLst>
          </p:cNvPr>
          <p:cNvGraphicFramePr>
            <a:graphicFrameLocks noGrp="1"/>
          </p:cNvGraphicFramePr>
          <p:nvPr>
            <p:extLst>
              <p:ext uri="{D42A27DB-BD31-4B8C-83A1-F6EECF244321}">
                <p14:modId xmlns:p14="http://schemas.microsoft.com/office/powerpoint/2010/main" val="3537876139"/>
              </p:ext>
            </p:extLst>
          </p:nvPr>
        </p:nvGraphicFramePr>
        <p:xfrm>
          <a:off x="1272450" y="4873637"/>
          <a:ext cx="3547926" cy="962025"/>
        </p:xfrm>
        <a:graphic>
          <a:graphicData uri="http://schemas.openxmlformats.org/drawingml/2006/table">
            <a:tbl>
              <a:tblPr firstRow="1">
                <a:tableStyleId>{5C22544A-7EE6-4342-B048-85BDC9FD1C3A}</a:tableStyleId>
              </a:tblPr>
              <a:tblGrid>
                <a:gridCol w="1773963">
                  <a:extLst>
                    <a:ext uri="{9D8B030D-6E8A-4147-A177-3AD203B41FA5}">
                      <a16:colId xmlns:a16="http://schemas.microsoft.com/office/drawing/2014/main" val="1875702959"/>
                    </a:ext>
                  </a:extLst>
                </a:gridCol>
                <a:gridCol w="1773963">
                  <a:extLst>
                    <a:ext uri="{9D8B030D-6E8A-4147-A177-3AD203B41FA5}">
                      <a16:colId xmlns:a16="http://schemas.microsoft.com/office/drawing/2014/main" val="1342145714"/>
                    </a:ext>
                  </a:extLst>
                </a:gridCol>
              </a:tblGrid>
              <a:tr h="190500">
                <a:tc>
                  <a:txBody>
                    <a:bodyPr/>
                    <a:lstStyle/>
                    <a:p>
                      <a:pPr algn="ctr" fontAlgn="b"/>
                      <a:r>
                        <a:rPr lang="en-US" sz="1200" b="1" i="0" u="none" strike="noStrike" dirty="0">
                          <a:solidFill>
                            <a:schemeClr val="bg1"/>
                          </a:solidFill>
                          <a:effectLst/>
                          <a:latin typeface="+mj-lt"/>
                        </a:rPr>
                        <a:t>Stat</a:t>
                      </a:r>
                    </a:p>
                  </a:txBody>
                  <a:tcPr marL="9525" marR="9525" marT="9525" marB="0" anchor="b"/>
                </a:tc>
                <a:tc>
                  <a:txBody>
                    <a:bodyPr/>
                    <a:lstStyle/>
                    <a:p>
                      <a:pPr algn="ctr" fontAlgn="b"/>
                      <a:r>
                        <a:rPr lang="en-US" sz="1200" b="1" i="0" u="none" strike="noStrike" dirty="0">
                          <a:solidFill>
                            <a:schemeClr val="bg1"/>
                          </a:solidFill>
                          <a:effectLst/>
                          <a:latin typeface="+mj-lt"/>
                        </a:rPr>
                        <a:t>Mg</a:t>
                      </a:r>
                    </a:p>
                  </a:txBody>
                  <a:tcPr marL="9525" marR="9525" marT="9525" marB="0" anchor="b"/>
                </a:tc>
                <a:extLst>
                  <a:ext uri="{0D108BD9-81ED-4DB2-BD59-A6C34878D82A}">
                    <a16:rowId xmlns:a16="http://schemas.microsoft.com/office/drawing/2014/main" val="3377159867"/>
                  </a:ext>
                </a:extLst>
              </a:tr>
              <a:tr h="190500">
                <a:tc>
                  <a:txBody>
                    <a:bodyPr/>
                    <a:lstStyle/>
                    <a:p>
                      <a:pPr algn="ctr" fontAlgn="b"/>
                      <a:r>
                        <a:rPr lang="en-US" sz="1200" u="none" strike="noStrike" dirty="0">
                          <a:effectLst/>
                          <a:latin typeface="+mj-lt"/>
                        </a:rPr>
                        <a:t>min</a:t>
                      </a:r>
                      <a:endParaRPr lang="en-US" sz="1200" b="0" i="0" u="none" strike="noStrike" dirty="0">
                        <a:solidFill>
                          <a:srgbClr val="000000"/>
                        </a:solidFill>
                        <a:effectLst/>
                        <a:latin typeface="+mj-lt"/>
                      </a:endParaRPr>
                    </a:p>
                  </a:txBody>
                  <a:tcPr marL="9525" marR="9525" marT="9525" marB="0" anchor="b"/>
                </a:tc>
                <a:tc>
                  <a:txBody>
                    <a:bodyPr/>
                    <a:lstStyle/>
                    <a:p>
                      <a:pPr algn="ctr" fontAlgn="b"/>
                      <a:r>
                        <a:rPr lang="en-US" sz="1200" u="none" strike="noStrike" dirty="0">
                          <a:effectLst/>
                          <a:latin typeface="+mj-lt"/>
                        </a:rPr>
                        <a:t>223</a:t>
                      </a:r>
                      <a:endParaRPr lang="en-US" sz="12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3616465847"/>
                  </a:ext>
                </a:extLst>
              </a:tr>
              <a:tr h="190500">
                <a:tc>
                  <a:txBody>
                    <a:bodyPr/>
                    <a:lstStyle/>
                    <a:p>
                      <a:pPr algn="ctr" fontAlgn="b"/>
                      <a:r>
                        <a:rPr lang="en-US" sz="1200" u="none" strike="noStrike" dirty="0">
                          <a:effectLst/>
                          <a:latin typeface="+mj-lt"/>
                        </a:rPr>
                        <a:t>max</a:t>
                      </a:r>
                      <a:endParaRPr lang="en-US" sz="1200" b="0" i="0" u="none" strike="noStrike" dirty="0">
                        <a:solidFill>
                          <a:srgbClr val="000000"/>
                        </a:solidFill>
                        <a:effectLst/>
                        <a:latin typeface="+mj-lt"/>
                      </a:endParaRPr>
                    </a:p>
                  </a:txBody>
                  <a:tcPr marL="9525" marR="9525" marT="9525" marB="0" anchor="b"/>
                </a:tc>
                <a:tc>
                  <a:txBody>
                    <a:bodyPr/>
                    <a:lstStyle/>
                    <a:p>
                      <a:pPr algn="ctr" fontAlgn="b"/>
                      <a:r>
                        <a:rPr lang="en-US" sz="1200" u="none" strike="noStrike" dirty="0">
                          <a:effectLst/>
                          <a:latin typeface="+mj-lt"/>
                        </a:rPr>
                        <a:t>450</a:t>
                      </a:r>
                      <a:endParaRPr lang="en-US" sz="12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1195970036"/>
                  </a:ext>
                </a:extLst>
              </a:tr>
              <a:tr h="190500">
                <a:tc>
                  <a:txBody>
                    <a:bodyPr/>
                    <a:lstStyle/>
                    <a:p>
                      <a:pPr algn="ctr" fontAlgn="b"/>
                      <a:r>
                        <a:rPr lang="en-US" sz="1200" u="none" strike="noStrike">
                          <a:effectLst/>
                          <a:latin typeface="+mj-lt"/>
                        </a:rPr>
                        <a:t>mean</a:t>
                      </a:r>
                      <a:endParaRPr lang="en-US" sz="1200" b="0" i="0" u="none" strike="noStrike">
                        <a:solidFill>
                          <a:srgbClr val="000000"/>
                        </a:solidFill>
                        <a:effectLst/>
                        <a:latin typeface="+mj-lt"/>
                      </a:endParaRPr>
                    </a:p>
                  </a:txBody>
                  <a:tcPr marL="9525" marR="9525" marT="9525" marB="0" anchor="b"/>
                </a:tc>
                <a:tc>
                  <a:txBody>
                    <a:bodyPr/>
                    <a:lstStyle/>
                    <a:p>
                      <a:pPr algn="ctr" fontAlgn="b"/>
                      <a:r>
                        <a:rPr lang="en-US" sz="1200" u="none" strike="noStrike" dirty="0">
                          <a:effectLst/>
                          <a:latin typeface="+mj-lt"/>
                        </a:rPr>
                        <a:t>301</a:t>
                      </a:r>
                      <a:endParaRPr lang="en-US" sz="12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2827657358"/>
                  </a:ext>
                </a:extLst>
              </a:tr>
              <a:tr h="190500">
                <a:tc>
                  <a:txBody>
                    <a:bodyPr/>
                    <a:lstStyle/>
                    <a:p>
                      <a:pPr algn="ctr" fontAlgn="b"/>
                      <a:r>
                        <a:rPr lang="en-US" sz="1200" u="none" strike="noStrike">
                          <a:effectLst/>
                          <a:latin typeface="+mj-lt"/>
                        </a:rPr>
                        <a:t>median</a:t>
                      </a:r>
                      <a:endParaRPr lang="en-US" sz="1200" b="0" i="0" u="none" strike="noStrike">
                        <a:solidFill>
                          <a:srgbClr val="000000"/>
                        </a:solidFill>
                        <a:effectLst/>
                        <a:latin typeface="+mj-lt"/>
                      </a:endParaRPr>
                    </a:p>
                  </a:txBody>
                  <a:tcPr marL="9525" marR="9525" marT="9525" marB="0" anchor="b"/>
                </a:tc>
                <a:tc>
                  <a:txBody>
                    <a:bodyPr/>
                    <a:lstStyle/>
                    <a:p>
                      <a:pPr algn="ctr" fontAlgn="b"/>
                      <a:r>
                        <a:rPr lang="en-US" sz="1200" u="none" strike="noStrike" dirty="0">
                          <a:effectLst/>
                          <a:latin typeface="+mj-lt"/>
                        </a:rPr>
                        <a:t>300</a:t>
                      </a:r>
                      <a:endParaRPr lang="en-US" sz="1200" b="0" i="0" u="none" strike="noStrike" dirty="0">
                        <a:solidFill>
                          <a:srgbClr val="000000"/>
                        </a:solidFill>
                        <a:effectLst/>
                        <a:latin typeface="+mj-lt"/>
                      </a:endParaRPr>
                    </a:p>
                  </a:txBody>
                  <a:tcPr marL="9525" marR="9525" marT="9525" marB="0" anchor="b"/>
                </a:tc>
                <a:extLst>
                  <a:ext uri="{0D108BD9-81ED-4DB2-BD59-A6C34878D82A}">
                    <a16:rowId xmlns:a16="http://schemas.microsoft.com/office/drawing/2014/main" val="4027066733"/>
                  </a:ext>
                </a:extLst>
              </a:tr>
            </a:tbl>
          </a:graphicData>
        </a:graphic>
      </p:graphicFrame>
      <p:sp>
        <p:nvSpPr>
          <p:cNvPr id="21" name="Rectangle 20">
            <a:extLst>
              <a:ext uri="{FF2B5EF4-FFF2-40B4-BE49-F238E27FC236}">
                <a16:creationId xmlns:a16="http://schemas.microsoft.com/office/drawing/2014/main" id="{B018F289-ED7E-49D9-A7BF-9FAE52B1624F}"/>
              </a:ext>
            </a:extLst>
          </p:cNvPr>
          <p:cNvSpPr/>
          <p:nvPr/>
        </p:nvSpPr>
        <p:spPr>
          <a:xfrm>
            <a:off x="1272450" y="4410762"/>
            <a:ext cx="3547563" cy="3728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Pill Strength</a:t>
            </a:r>
          </a:p>
        </p:txBody>
      </p:sp>
      <p:sp>
        <p:nvSpPr>
          <p:cNvPr id="22" name="Rectangle 21">
            <a:extLst>
              <a:ext uri="{FF2B5EF4-FFF2-40B4-BE49-F238E27FC236}">
                <a16:creationId xmlns:a16="http://schemas.microsoft.com/office/drawing/2014/main" id="{054EF936-1E09-4781-AC5E-7935083424B0}"/>
              </a:ext>
            </a:extLst>
          </p:cNvPr>
          <p:cNvSpPr/>
          <p:nvPr/>
        </p:nvSpPr>
        <p:spPr>
          <a:xfrm>
            <a:off x="6028894" y="6172200"/>
            <a:ext cx="5120312" cy="246221"/>
          </a:xfrm>
          <a:prstGeom prst="rect">
            <a:avLst/>
          </a:prstGeom>
        </p:spPr>
        <p:txBody>
          <a:bodyPr wrap="none">
            <a:spAutoFit/>
          </a:bodyPr>
          <a:lstStyle/>
          <a:p>
            <a:pPr algn="r"/>
            <a:r>
              <a:rPr lang="en-US" sz="1000" i="1" dirty="0"/>
              <a:t>* MDMA – </a:t>
            </a:r>
            <a:r>
              <a:rPr lang="en-US" sz="1000" i="1" dirty="0" err="1"/>
              <a:t>PsychonautWiki</a:t>
            </a:r>
            <a:r>
              <a:rPr lang="en-US" sz="1000" dirty="0"/>
              <a:t>, retrieved 09/03/2020, https://psychonautwiki.org/wiki/MDMA</a:t>
            </a:r>
          </a:p>
        </p:txBody>
      </p:sp>
      <p:pic>
        <p:nvPicPr>
          <p:cNvPr id="7" name="Graphic 6">
            <a:extLst>
              <a:ext uri="{FF2B5EF4-FFF2-40B4-BE49-F238E27FC236}">
                <a16:creationId xmlns:a16="http://schemas.microsoft.com/office/drawing/2014/main" id="{173CF504-31CF-489C-A6F2-E56996686E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2451" y="2611212"/>
            <a:ext cx="1737450" cy="1737450"/>
          </a:xfrm>
          <a:prstGeom prst="rect">
            <a:avLst/>
          </a:prstGeom>
        </p:spPr>
      </p:pic>
      <p:pic>
        <p:nvPicPr>
          <p:cNvPr id="14" name="Graphic 13">
            <a:extLst>
              <a:ext uri="{FF2B5EF4-FFF2-40B4-BE49-F238E27FC236}">
                <a16:creationId xmlns:a16="http://schemas.microsoft.com/office/drawing/2014/main" id="{C3A3AD88-BE83-4A73-B09E-93E40B4344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82563" y="2611212"/>
            <a:ext cx="1737450" cy="1737450"/>
          </a:xfrm>
          <a:prstGeom prst="rect">
            <a:avLst/>
          </a:prstGeom>
        </p:spPr>
      </p:pic>
    </p:spTree>
    <p:extLst>
      <p:ext uri="{BB962C8B-B14F-4D97-AF65-F5344CB8AC3E}">
        <p14:creationId xmlns:p14="http://schemas.microsoft.com/office/powerpoint/2010/main" val="1485681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able, food, cake, sitting&#10;&#10;Description automatically generated">
            <a:extLst>
              <a:ext uri="{FF2B5EF4-FFF2-40B4-BE49-F238E27FC236}">
                <a16:creationId xmlns:a16="http://schemas.microsoft.com/office/drawing/2014/main" id="{6D31D5A4-092B-4B0E-86EA-0AD106FAFAA3}"/>
              </a:ext>
            </a:extLst>
          </p:cNvPr>
          <p:cNvPicPr>
            <a:picLocks noChangeAspect="1"/>
          </p:cNvPicPr>
          <p:nvPr/>
        </p:nvPicPr>
        <p:blipFill rotWithShape="1">
          <a:blip r:embed="rId3"/>
          <a:srcRect t="13854" b="29983"/>
          <a:stretch/>
        </p:blipFill>
        <p:spPr>
          <a:xfrm>
            <a:off x="6858000" y="-58688"/>
            <a:ext cx="3581400" cy="1735088"/>
          </a:xfrm>
          <a:prstGeom prst="rect">
            <a:avLst/>
          </a:prstGeom>
          <a:effectLst>
            <a:softEdge rad="0"/>
          </a:effectLst>
        </p:spPr>
      </p:pic>
      <p:pic>
        <p:nvPicPr>
          <p:cNvPr id="7" name="Picture 6" descr="A picture containing cup, indoor, table, sitting&#10;&#10;Description automatically generated">
            <a:extLst>
              <a:ext uri="{FF2B5EF4-FFF2-40B4-BE49-F238E27FC236}">
                <a16:creationId xmlns:a16="http://schemas.microsoft.com/office/drawing/2014/main" id="{1D747B7A-EEF8-4EEC-84C4-429B9609BCF0}"/>
              </a:ext>
            </a:extLst>
          </p:cNvPr>
          <p:cNvPicPr>
            <a:picLocks noChangeAspect="1"/>
          </p:cNvPicPr>
          <p:nvPr/>
        </p:nvPicPr>
        <p:blipFill rotWithShape="1">
          <a:blip r:embed="rId4"/>
          <a:srcRect t="19491" b="39388"/>
          <a:stretch/>
        </p:blipFill>
        <p:spPr>
          <a:xfrm>
            <a:off x="0" y="-58688"/>
            <a:ext cx="7508290" cy="1735088"/>
          </a:xfrm>
          <a:prstGeom prst="rect">
            <a:avLst/>
          </a:prstGeom>
        </p:spPr>
      </p:pic>
      <p:sp>
        <p:nvSpPr>
          <p:cNvPr id="2" name="Title 1">
            <a:extLst>
              <a:ext uri="{FF2B5EF4-FFF2-40B4-BE49-F238E27FC236}">
                <a16:creationId xmlns:a16="http://schemas.microsoft.com/office/drawing/2014/main" id="{4BDFF8C9-E129-4B83-8F6D-C52104794F5E}"/>
              </a:ext>
            </a:extLst>
          </p:cNvPr>
          <p:cNvSpPr>
            <a:spLocks noGrp="1"/>
          </p:cNvSpPr>
          <p:nvPr>
            <p:ph type="title"/>
          </p:nvPr>
        </p:nvSpPr>
        <p:spPr/>
        <p:txBody>
          <a:bodyPr/>
          <a:lstStyle/>
          <a:p>
            <a:r>
              <a:rPr lang="en-US" dirty="0">
                <a:solidFill>
                  <a:schemeClr val="bg1"/>
                </a:solidFill>
              </a:rPr>
              <a:t>Methadone and Subutex</a:t>
            </a:r>
          </a:p>
        </p:txBody>
      </p:sp>
      <p:graphicFrame>
        <p:nvGraphicFramePr>
          <p:cNvPr id="5" name="Content Placeholder 4">
            <a:extLst>
              <a:ext uri="{FF2B5EF4-FFF2-40B4-BE49-F238E27FC236}">
                <a16:creationId xmlns:a16="http://schemas.microsoft.com/office/drawing/2014/main" id="{4E6908F8-A720-4DDE-8B26-919D1661ADCC}"/>
              </a:ext>
            </a:extLst>
          </p:cNvPr>
          <p:cNvGraphicFramePr>
            <a:graphicFrameLocks noGrp="1"/>
          </p:cNvGraphicFramePr>
          <p:nvPr>
            <p:ph sz="half" idx="1"/>
            <p:extLst>
              <p:ext uri="{D42A27DB-BD31-4B8C-83A1-F6EECF244321}">
                <p14:modId xmlns:p14="http://schemas.microsoft.com/office/powerpoint/2010/main" val="564338834"/>
              </p:ext>
            </p:extLst>
          </p:nvPr>
        </p:nvGraphicFramePr>
        <p:xfrm>
          <a:off x="1371601" y="1958340"/>
          <a:ext cx="9791699" cy="1129665"/>
        </p:xfrm>
        <a:graphic>
          <a:graphicData uri="http://schemas.openxmlformats.org/drawingml/2006/table">
            <a:tbl>
              <a:tblPr firstRow="1">
                <a:tableStyleId>{5C22544A-7EE6-4342-B048-85BDC9FD1C3A}</a:tableStyleId>
              </a:tblPr>
              <a:tblGrid>
                <a:gridCol w="1034107">
                  <a:extLst>
                    <a:ext uri="{9D8B030D-6E8A-4147-A177-3AD203B41FA5}">
                      <a16:colId xmlns:a16="http://schemas.microsoft.com/office/drawing/2014/main" val="4074885064"/>
                    </a:ext>
                  </a:extLst>
                </a:gridCol>
                <a:gridCol w="1082583">
                  <a:extLst>
                    <a:ext uri="{9D8B030D-6E8A-4147-A177-3AD203B41FA5}">
                      <a16:colId xmlns:a16="http://schemas.microsoft.com/office/drawing/2014/main" val="473189590"/>
                    </a:ext>
                  </a:extLst>
                </a:gridCol>
                <a:gridCol w="1082583">
                  <a:extLst>
                    <a:ext uri="{9D8B030D-6E8A-4147-A177-3AD203B41FA5}">
                      <a16:colId xmlns:a16="http://schemas.microsoft.com/office/drawing/2014/main" val="1822783404"/>
                    </a:ext>
                  </a:extLst>
                </a:gridCol>
                <a:gridCol w="1206455">
                  <a:extLst>
                    <a:ext uri="{9D8B030D-6E8A-4147-A177-3AD203B41FA5}">
                      <a16:colId xmlns:a16="http://schemas.microsoft.com/office/drawing/2014/main" val="2761643317"/>
                    </a:ext>
                  </a:extLst>
                </a:gridCol>
                <a:gridCol w="1206455">
                  <a:extLst>
                    <a:ext uri="{9D8B030D-6E8A-4147-A177-3AD203B41FA5}">
                      <a16:colId xmlns:a16="http://schemas.microsoft.com/office/drawing/2014/main" val="1639402561"/>
                    </a:ext>
                  </a:extLst>
                </a:gridCol>
                <a:gridCol w="1055651">
                  <a:extLst>
                    <a:ext uri="{9D8B030D-6E8A-4147-A177-3AD203B41FA5}">
                      <a16:colId xmlns:a16="http://schemas.microsoft.com/office/drawing/2014/main" val="3234213192"/>
                    </a:ext>
                  </a:extLst>
                </a:gridCol>
                <a:gridCol w="1055651">
                  <a:extLst>
                    <a:ext uri="{9D8B030D-6E8A-4147-A177-3AD203B41FA5}">
                      <a16:colId xmlns:a16="http://schemas.microsoft.com/office/drawing/2014/main" val="881307156"/>
                    </a:ext>
                  </a:extLst>
                </a:gridCol>
                <a:gridCol w="1034107">
                  <a:extLst>
                    <a:ext uri="{9D8B030D-6E8A-4147-A177-3AD203B41FA5}">
                      <a16:colId xmlns:a16="http://schemas.microsoft.com/office/drawing/2014/main" val="701165808"/>
                    </a:ext>
                  </a:extLst>
                </a:gridCol>
                <a:gridCol w="1034107">
                  <a:extLst>
                    <a:ext uri="{9D8B030D-6E8A-4147-A177-3AD203B41FA5}">
                      <a16:colId xmlns:a16="http://schemas.microsoft.com/office/drawing/2014/main" val="2217914688"/>
                    </a:ext>
                  </a:extLst>
                </a:gridCol>
              </a:tblGrid>
              <a:tr h="190500">
                <a:tc>
                  <a:txBody>
                    <a:bodyPr/>
                    <a:lstStyle/>
                    <a:p>
                      <a:pPr algn="ctr" fontAlgn="b"/>
                      <a:r>
                        <a:rPr lang="en-US" sz="1200" b="1" u="none" strike="noStrike" dirty="0">
                          <a:solidFill>
                            <a:schemeClr val="bg1"/>
                          </a:solidFill>
                          <a:effectLst/>
                          <a:latin typeface="+mj-lt"/>
                        </a:rPr>
                        <a:t>Substance</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u="none" strike="noStrike" dirty="0">
                          <a:solidFill>
                            <a:schemeClr val="bg1"/>
                          </a:solidFill>
                          <a:effectLst/>
                          <a:latin typeface="+mj-lt"/>
                        </a:rPr>
                        <a:t>Type</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i="0" u="none" strike="noStrike" dirty="0">
                          <a:solidFill>
                            <a:schemeClr val="bg1"/>
                          </a:solidFill>
                          <a:effectLst/>
                          <a:latin typeface="+mj-lt"/>
                        </a:rPr>
                        <a:t>Total sales</a:t>
                      </a:r>
                    </a:p>
                  </a:txBody>
                  <a:tcPr marL="9525" marR="9525" marT="9525" marB="0" anchor="ctr"/>
                </a:tc>
                <a:tc>
                  <a:txBody>
                    <a:bodyPr/>
                    <a:lstStyle/>
                    <a:p>
                      <a:pPr algn="ctr" fontAlgn="b"/>
                      <a:r>
                        <a:rPr lang="en-US" sz="1200" b="1" i="0" u="none" strike="noStrike" dirty="0">
                          <a:solidFill>
                            <a:schemeClr val="bg1"/>
                          </a:solidFill>
                          <a:effectLst/>
                          <a:latin typeface="+mj-lt"/>
                        </a:rPr>
                        <a:t>Unit</a:t>
                      </a:r>
                    </a:p>
                  </a:txBody>
                  <a:tcPr marL="9525" marR="9525" marT="9525" marB="0" anchor="ctr"/>
                </a:tc>
                <a:tc>
                  <a:txBody>
                    <a:bodyPr/>
                    <a:lstStyle/>
                    <a:p>
                      <a:pPr algn="ctr" fontAlgn="b"/>
                      <a:r>
                        <a:rPr lang="en-US" sz="1200" b="1" u="none" strike="noStrike" dirty="0">
                          <a:solidFill>
                            <a:schemeClr val="bg1"/>
                          </a:solidFill>
                          <a:effectLst/>
                          <a:latin typeface="+mj-lt"/>
                        </a:rPr>
                        <a:t>Total sold (g)</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u="none" strike="noStrike" dirty="0">
                          <a:solidFill>
                            <a:schemeClr val="bg1"/>
                          </a:solidFill>
                          <a:effectLst/>
                          <a:latin typeface="+mj-lt"/>
                        </a:rPr>
                        <a:t>Total sold (USD)</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u="none" strike="noStrike" dirty="0">
                          <a:solidFill>
                            <a:schemeClr val="bg1"/>
                          </a:solidFill>
                          <a:effectLst/>
                          <a:latin typeface="+mj-lt"/>
                        </a:rPr>
                        <a:t>Median quantity (unit)</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u="none" strike="noStrike" dirty="0">
                          <a:solidFill>
                            <a:schemeClr val="bg1"/>
                          </a:solidFill>
                          <a:effectLst/>
                          <a:latin typeface="+mj-lt"/>
                        </a:rPr>
                        <a:t>Price (median USD per unit)</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i="0" u="none" strike="noStrike" dirty="0">
                          <a:solidFill>
                            <a:schemeClr val="bg1"/>
                          </a:solidFill>
                          <a:effectLst/>
                          <a:latin typeface="+mj-lt"/>
                        </a:rPr>
                        <a:t>Price (median normalized USD)</a:t>
                      </a:r>
                    </a:p>
                  </a:txBody>
                  <a:tcPr marL="9525" marR="9525" marT="9525" marB="0" anchor="ctr"/>
                </a:tc>
                <a:extLst>
                  <a:ext uri="{0D108BD9-81ED-4DB2-BD59-A6C34878D82A}">
                    <a16:rowId xmlns:a16="http://schemas.microsoft.com/office/drawing/2014/main" val="421098884"/>
                  </a:ext>
                </a:extLst>
              </a:tr>
              <a:tr h="190500">
                <a:tc rowSpan="2">
                  <a:txBody>
                    <a:bodyPr/>
                    <a:lstStyle/>
                    <a:p>
                      <a:pPr algn="ctr" fontAlgn="b"/>
                      <a:r>
                        <a:rPr lang="en-US" sz="1100" b="1" u="none" strike="noStrike" dirty="0">
                          <a:effectLst/>
                        </a:rPr>
                        <a:t>Methadone</a:t>
                      </a: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 Powder </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350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Gram</a:t>
                      </a:r>
                    </a:p>
                  </a:txBody>
                  <a:tcPr marL="9525" marR="9525" marT="9525" marB="0" anchor="ctr"/>
                </a:tc>
                <a:tc>
                  <a:txBody>
                    <a:bodyPr/>
                    <a:lstStyle/>
                    <a:p>
                      <a:pPr algn="ctr" fontAlgn="b"/>
                      <a:r>
                        <a:rPr lang="en-US" sz="1100" u="none" strike="noStrike" dirty="0">
                          <a:effectLst/>
                        </a:rPr>
                        <a:t>142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79,825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0.3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645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187</a:t>
                      </a:r>
                    </a:p>
                  </a:txBody>
                  <a:tcPr marL="9525" marR="9525" marT="9525" marB="0" anchor="ctr"/>
                </a:tc>
                <a:extLst>
                  <a:ext uri="{0D108BD9-81ED-4DB2-BD59-A6C34878D82A}">
                    <a16:rowId xmlns:a16="http://schemas.microsoft.com/office/drawing/2014/main" val="267568634"/>
                  </a:ext>
                </a:extLst>
              </a:tr>
              <a:tr h="190500">
                <a:tc vMerge="1">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 Syrup </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8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0" i="0" u="none" strike="noStrike" dirty="0" err="1">
                          <a:solidFill>
                            <a:srgbClr val="000000"/>
                          </a:solidFill>
                          <a:effectLst/>
                          <a:latin typeface="Calibri" panose="020F0502020204030204" pitchFamily="34" charset="0"/>
                        </a:rPr>
                        <a:t>Ml</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32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512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4.0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16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64</a:t>
                      </a:r>
                    </a:p>
                  </a:txBody>
                  <a:tcPr marL="9525" marR="9525" marT="9525" marB="0" anchor="ctr"/>
                </a:tc>
                <a:extLst>
                  <a:ext uri="{0D108BD9-81ED-4DB2-BD59-A6C34878D82A}">
                    <a16:rowId xmlns:a16="http://schemas.microsoft.com/office/drawing/2014/main" val="2468006345"/>
                  </a:ext>
                </a:extLst>
              </a:tr>
              <a:tr h="190500">
                <a:tc>
                  <a:txBody>
                    <a:bodyPr/>
                    <a:lstStyle/>
                    <a:p>
                      <a:pPr algn="ctr" fontAlgn="b"/>
                      <a:r>
                        <a:rPr lang="en-US" sz="1100" b="1" u="none" strike="noStrike" dirty="0">
                          <a:effectLst/>
                        </a:rPr>
                        <a:t>Subutex</a:t>
                      </a:r>
                      <a:endParaRPr lang="en-US"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 Subutex </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43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Gram</a:t>
                      </a:r>
                    </a:p>
                  </a:txBody>
                  <a:tcPr marL="9525" marR="9525" marT="9525" marB="0" anchor="ctr"/>
                </a:tc>
                <a:tc>
                  <a:txBody>
                    <a:bodyPr/>
                    <a:lstStyle/>
                    <a:p>
                      <a:pPr algn="ctr" fontAlgn="b"/>
                      <a:r>
                        <a:rPr lang="en-US" sz="1100" u="none" strike="noStrike" dirty="0">
                          <a:effectLst/>
                        </a:rPr>
                        <a:t>34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5,418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0.8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147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117</a:t>
                      </a:r>
                    </a:p>
                  </a:txBody>
                  <a:tcPr marL="9525" marR="9525" marT="9525" marB="0" anchor="ctr"/>
                </a:tc>
                <a:extLst>
                  <a:ext uri="{0D108BD9-81ED-4DB2-BD59-A6C34878D82A}">
                    <a16:rowId xmlns:a16="http://schemas.microsoft.com/office/drawing/2014/main" val="2723722205"/>
                  </a:ext>
                </a:extLst>
              </a:tr>
            </a:tbl>
          </a:graphicData>
        </a:graphic>
      </p:graphicFrame>
      <p:pic>
        <p:nvPicPr>
          <p:cNvPr id="4098" name="Picture 2" descr="Image result for subutex">
            <a:extLst>
              <a:ext uri="{FF2B5EF4-FFF2-40B4-BE49-F238E27FC236}">
                <a16:creationId xmlns:a16="http://schemas.microsoft.com/office/drawing/2014/main" id="{8CD6E1F3-63C1-4F99-801A-86CB172D02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0266"/>
          <a:stretch/>
        </p:blipFill>
        <p:spPr bwMode="auto">
          <a:xfrm>
            <a:off x="9829800" y="-58687"/>
            <a:ext cx="2362200" cy="173508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C9A86B5-3034-4287-8480-C74D898B972C}"/>
              </a:ext>
            </a:extLst>
          </p:cNvPr>
          <p:cNvSpPr txBox="1"/>
          <p:nvPr/>
        </p:nvSpPr>
        <p:spPr>
          <a:xfrm>
            <a:off x="1371600" y="3314700"/>
            <a:ext cx="4279900" cy="2893100"/>
          </a:xfrm>
          <a:prstGeom prst="rect">
            <a:avLst/>
          </a:prstGeom>
          <a:solidFill>
            <a:schemeClr val="tx2">
              <a:lumMod val="20000"/>
              <a:lumOff val="80000"/>
            </a:schemeClr>
          </a:solidFill>
        </p:spPr>
        <p:txBody>
          <a:bodyPr wrap="square" rtlCol="0">
            <a:spAutoFit/>
          </a:bodyPr>
          <a:lstStyle/>
          <a:p>
            <a:pPr marL="285750" indent="-285750">
              <a:buFont typeface="Wingdings" panose="05000000000000000000" pitchFamily="2" charset="2"/>
              <a:buChar char="§"/>
            </a:pPr>
            <a:r>
              <a:rPr lang="en-US" sz="1400" dirty="0"/>
              <a:t>Both methadone syrup and Subutex available through state opiate substitution program</a:t>
            </a:r>
          </a:p>
          <a:p>
            <a:pPr marL="742950" lvl="1" indent="-285750">
              <a:buFont typeface="Wingdings" panose="05000000000000000000" pitchFamily="2" charset="2"/>
              <a:buChar char="§"/>
            </a:pPr>
            <a:r>
              <a:rPr lang="en-US" sz="1400" dirty="0"/>
              <a:t>Methadone syrup possibly diverted, low quantities sold,</a:t>
            </a:r>
          </a:p>
          <a:p>
            <a:pPr marL="742950" lvl="1" indent="-285750">
              <a:buFont typeface="Wingdings" panose="05000000000000000000" pitchFamily="2" charset="2"/>
              <a:buChar char="§"/>
            </a:pPr>
            <a:r>
              <a:rPr lang="en-US" sz="1400" dirty="0"/>
              <a:t>Subutex features highly in police seizures, surprisingly little in sample</a:t>
            </a:r>
          </a:p>
          <a:p>
            <a:pPr marL="285750" indent="-285750">
              <a:buFont typeface="Wingdings" panose="05000000000000000000" pitchFamily="2" charset="2"/>
              <a:buChar char="§"/>
            </a:pPr>
            <a:r>
              <a:rPr lang="en-US" sz="1400" dirty="0"/>
              <a:t>Methadone powder is not, and is presumably intended for injecting</a:t>
            </a:r>
          </a:p>
          <a:p>
            <a:pPr marL="285750" indent="-285750">
              <a:buFont typeface="Wingdings" panose="05000000000000000000" pitchFamily="2" charset="2"/>
              <a:buChar char="§"/>
            </a:pPr>
            <a:r>
              <a:rPr lang="en-US" sz="1400" dirty="0"/>
              <a:t>Methadone powder is also very expensive normalized price equivalent to cocaine</a:t>
            </a:r>
          </a:p>
          <a:p>
            <a:pPr marL="285750" indent="-285750">
              <a:buFont typeface="Wingdings" panose="05000000000000000000" pitchFamily="2" charset="2"/>
              <a:buChar char="§"/>
            </a:pPr>
            <a:r>
              <a:rPr lang="en-US" sz="1400" dirty="0"/>
              <a:t>Large sums of money for small quantities:</a:t>
            </a:r>
          </a:p>
          <a:p>
            <a:pPr marL="742950" lvl="1" indent="-285750">
              <a:buFont typeface="Wingdings" panose="05000000000000000000" pitchFamily="2" charset="2"/>
              <a:buChar char="§"/>
            </a:pPr>
            <a:r>
              <a:rPr lang="en-US" sz="1400" dirty="0"/>
              <a:t>Highly addicted users</a:t>
            </a:r>
          </a:p>
          <a:p>
            <a:pPr marL="742950" lvl="1" indent="-285750">
              <a:buFont typeface="Wingdings" panose="05000000000000000000" pitchFamily="2" charset="2"/>
              <a:buChar char="§"/>
            </a:pPr>
            <a:r>
              <a:rPr lang="en-US" sz="1400" dirty="0"/>
              <a:t>Highly potent product</a:t>
            </a:r>
          </a:p>
        </p:txBody>
      </p:sp>
      <p:sp>
        <p:nvSpPr>
          <p:cNvPr id="15" name="Rectangle 14">
            <a:extLst>
              <a:ext uri="{FF2B5EF4-FFF2-40B4-BE49-F238E27FC236}">
                <a16:creationId xmlns:a16="http://schemas.microsoft.com/office/drawing/2014/main" id="{EB86F7CC-DD60-4AFC-973A-891A253C6463}"/>
              </a:ext>
            </a:extLst>
          </p:cNvPr>
          <p:cNvSpPr/>
          <p:nvPr/>
        </p:nvSpPr>
        <p:spPr>
          <a:xfrm>
            <a:off x="5988963" y="3331844"/>
            <a:ext cx="5174338" cy="3728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Distribution</a:t>
            </a:r>
          </a:p>
        </p:txBody>
      </p:sp>
      <p:pic>
        <p:nvPicPr>
          <p:cNvPr id="4" name="Graphic 3">
            <a:extLst>
              <a:ext uri="{FF2B5EF4-FFF2-40B4-BE49-F238E27FC236}">
                <a16:creationId xmlns:a16="http://schemas.microsoft.com/office/drawing/2014/main" id="{241588B1-9287-4FB2-B782-2CD528D53A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88962" y="3769996"/>
            <a:ext cx="2469238" cy="2469238"/>
          </a:xfrm>
          <a:prstGeom prst="rect">
            <a:avLst/>
          </a:prstGeom>
        </p:spPr>
      </p:pic>
      <p:pic>
        <p:nvPicPr>
          <p:cNvPr id="8" name="Graphic 7">
            <a:extLst>
              <a:ext uri="{FF2B5EF4-FFF2-40B4-BE49-F238E27FC236}">
                <a16:creationId xmlns:a16="http://schemas.microsoft.com/office/drawing/2014/main" id="{B0D722BE-0C50-40E8-93CF-20BF4F883C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94062" y="3779162"/>
            <a:ext cx="2469238" cy="2469238"/>
          </a:xfrm>
          <a:prstGeom prst="rect">
            <a:avLst/>
          </a:prstGeom>
        </p:spPr>
      </p:pic>
      <p:sp>
        <p:nvSpPr>
          <p:cNvPr id="14" name="Rectangle 13">
            <a:extLst>
              <a:ext uri="{FF2B5EF4-FFF2-40B4-BE49-F238E27FC236}">
                <a16:creationId xmlns:a16="http://schemas.microsoft.com/office/drawing/2014/main" id="{DCA2B11E-F3E8-4C65-B84A-179C42301FC3}"/>
              </a:ext>
            </a:extLst>
          </p:cNvPr>
          <p:cNvSpPr/>
          <p:nvPr/>
        </p:nvSpPr>
        <p:spPr>
          <a:xfrm>
            <a:off x="2102762" y="3835719"/>
            <a:ext cx="2647951" cy="2308324"/>
          </a:xfrm>
          <a:prstGeom prst="rect">
            <a:avLst/>
          </a:prstGeom>
          <a:solidFill>
            <a:schemeClr val="accent2"/>
          </a:solidFill>
        </p:spPr>
        <p:txBody>
          <a:bodyPr wrap="square">
            <a:spAutoFit/>
          </a:bodyPr>
          <a:lstStyle/>
          <a:p>
            <a:r>
              <a:rPr lang="en-US" sz="2400" dirty="0"/>
              <a:t>“5g Crystal Methadone ( New batch, incredibly strong, be careful with dosage)” - </a:t>
            </a:r>
            <a:r>
              <a:rPr lang="en-US" sz="2400" i="1" dirty="0"/>
              <a:t>w1ld1nd1an </a:t>
            </a:r>
          </a:p>
        </p:txBody>
      </p:sp>
      <p:sp>
        <p:nvSpPr>
          <p:cNvPr id="17" name="Rectangle 16">
            <a:extLst>
              <a:ext uri="{FF2B5EF4-FFF2-40B4-BE49-F238E27FC236}">
                <a16:creationId xmlns:a16="http://schemas.microsoft.com/office/drawing/2014/main" id="{2AF5A3A4-0CE4-47A6-B645-2CB2F44FB084}"/>
              </a:ext>
            </a:extLst>
          </p:cNvPr>
          <p:cNvSpPr/>
          <p:nvPr/>
        </p:nvSpPr>
        <p:spPr>
          <a:xfrm>
            <a:off x="2102762" y="3429000"/>
            <a:ext cx="2647951" cy="3728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Warning labelled</a:t>
            </a:r>
          </a:p>
        </p:txBody>
      </p:sp>
    </p:spTree>
    <p:extLst>
      <p:ext uri="{BB962C8B-B14F-4D97-AF65-F5344CB8AC3E}">
        <p14:creationId xmlns:p14="http://schemas.microsoft.com/office/powerpoint/2010/main" val="242891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64930-3797-443F-8AC3-E227F05E41E3}"/>
              </a:ext>
            </a:extLst>
          </p:cNvPr>
          <p:cNvSpPr>
            <a:spLocks noGrp="1"/>
          </p:cNvSpPr>
          <p:nvPr>
            <p:ph type="title"/>
          </p:nvPr>
        </p:nvSpPr>
        <p:spPr/>
        <p:txBody>
          <a:bodyPr/>
          <a:lstStyle/>
          <a:p>
            <a:r>
              <a:rPr lang="en-US" dirty="0"/>
              <a:t>Alpha-PVP and 25i-NBOME</a:t>
            </a:r>
          </a:p>
        </p:txBody>
      </p:sp>
      <p:pic>
        <p:nvPicPr>
          <p:cNvPr id="8" name="Content Placeholder 7">
            <a:extLst>
              <a:ext uri="{FF2B5EF4-FFF2-40B4-BE49-F238E27FC236}">
                <a16:creationId xmlns:a16="http://schemas.microsoft.com/office/drawing/2014/main" id="{695C6F69-7333-43F3-A8AF-2A2DC3309203}"/>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1804793" y="2489475"/>
            <a:ext cx="3581400" cy="3581400"/>
          </a:xfrm>
        </p:spPr>
      </p:pic>
      <p:graphicFrame>
        <p:nvGraphicFramePr>
          <p:cNvPr id="12" name="Content Placeholder 7">
            <a:extLst>
              <a:ext uri="{FF2B5EF4-FFF2-40B4-BE49-F238E27FC236}">
                <a16:creationId xmlns:a16="http://schemas.microsoft.com/office/drawing/2014/main" id="{54251AB6-7072-4414-814B-167EB9810509}"/>
              </a:ext>
            </a:extLst>
          </p:cNvPr>
          <p:cNvGraphicFramePr>
            <a:graphicFrameLocks/>
          </p:cNvGraphicFramePr>
          <p:nvPr>
            <p:extLst>
              <p:ext uri="{D42A27DB-BD31-4B8C-83A1-F6EECF244321}">
                <p14:modId xmlns:p14="http://schemas.microsoft.com/office/powerpoint/2010/main" val="1760882413"/>
              </p:ext>
            </p:extLst>
          </p:nvPr>
        </p:nvGraphicFramePr>
        <p:xfrm>
          <a:off x="1371600" y="1492250"/>
          <a:ext cx="4447786" cy="882926"/>
        </p:xfrm>
        <a:graphic>
          <a:graphicData uri="http://schemas.openxmlformats.org/drawingml/2006/table">
            <a:tbl>
              <a:tblPr firstRow="1">
                <a:tableStyleId>{5C22544A-7EE6-4342-B048-85BDC9FD1C3A}</a:tableStyleId>
              </a:tblPr>
              <a:tblGrid>
                <a:gridCol w="582430">
                  <a:extLst>
                    <a:ext uri="{9D8B030D-6E8A-4147-A177-3AD203B41FA5}">
                      <a16:colId xmlns:a16="http://schemas.microsoft.com/office/drawing/2014/main" val="1115074381"/>
                    </a:ext>
                  </a:extLst>
                </a:gridCol>
                <a:gridCol w="724025">
                  <a:extLst>
                    <a:ext uri="{9D8B030D-6E8A-4147-A177-3AD203B41FA5}">
                      <a16:colId xmlns:a16="http://schemas.microsoft.com/office/drawing/2014/main" val="1256787571"/>
                    </a:ext>
                  </a:extLst>
                </a:gridCol>
                <a:gridCol w="724025">
                  <a:extLst>
                    <a:ext uri="{9D8B030D-6E8A-4147-A177-3AD203B41FA5}">
                      <a16:colId xmlns:a16="http://schemas.microsoft.com/office/drawing/2014/main" val="4089203716"/>
                    </a:ext>
                  </a:extLst>
                </a:gridCol>
                <a:gridCol w="665635">
                  <a:extLst>
                    <a:ext uri="{9D8B030D-6E8A-4147-A177-3AD203B41FA5}">
                      <a16:colId xmlns:a16="http://schemas.microsoft.com/office/drawing/2014/main" val="3680915746"/>
                    </a:ext>
                  </a:extLst>
                </a:gridCol>
                <a:gridCol w="817447">
                  <a:extLst>
                    <a:ext uri="{9D8B030D-6E8A-4147-A177-3AD203B41FA5}">
                      <a16:colId xmlns:a16="http://schemas.microsoft.com/office/drawing/2014/main" val="3746814028"/>
                    </a:ext>
                  </a:extLst>
                </a:gridCol>
                <a:gridCol w="934224">
                  <a:extLst>
                    <a:ext uri="{9D8B030D-6E8A-4147-A177-3AD203B41FA5}">
                      <a16:colId xmlns:a16="http://schemas.microsoft.com/office/drawing/2014/main" val="1903874232"/>
                    </a:ext>
                  </a:extLst>
                </a:gridCol>
              </a:tblGrid>
              <a:tr h="566103">
                <a:tc>
                  <a:txBody>
                    <a:bodyPr/>
                    <a:lstStyle/>
                    <a:p>
                      <a:pPr algn="ctr" fontAlgn="b"/>
                      <a:r>
                        <a:rPr lang="en-US" sz="1200" b="1" u="none" strike="noStrike" dirty="0">
                          <a:solidFill>
                            <a:schemeClr val="bg1"/>
                          </a:solidFill>
                          <a:effectLst/>
                          <a:latin typeface="+mj-lt"/>
                        </a:rPr>
                        <a:t>Type</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i="0" u="none" strike="noStrike" dirty="0">
                          <a:solidFill>
                            <a:schemeClr val="bg1"/>
                          </a:solidFill>
                          <a:effectLst/>
                          <a:latin typeface="+mj-lt"/>
                        </a:rPr>
                        <a:t>Total sales</a:t>
                      </a:r>
                    </a:p>
                  </a:txBody>
                  <a:tcPr marL="9525" marR="9525" marT="9525" marB="0" anchor="ctr"/>
                </a:tc>
                <a:tc>
                  <a:txBody>
                    <a:bodyPr/>
                    <a:lstStyle/>
                    <a:p>
                      <a:pPr algn="ctr" fontAlgn="b"/>
                      <a:r>
                        <a:rPr lang="en-US" sz="1200" b="1" u="none" strike="noStrike" dirty="0">
                          <a:solidFill>
                            <a:schemeClr val="bg1"/>
                          </a:solidFill>
                          <a:effectLst/>
                          <a:latin typeface="+mj-lt"/>
                        </a:rPr>
                        <a:t>Total sold (g)</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u="none" strike="noStrike" dirty="0">
                          <a:solidFill>
                            <a:schemeClr val="bg1"/>
                          </a:solidFill>
                          <a:effectLst/>
                          <a:latin typeface="+mj-lt"/>
                        </a:rPr>
                        <a:t>Total sold (USD)</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u="none" strike="noStrike" dirty="0">
                          <a:solidFill>
                            <a:schemeClr val="bg1"/>
                          </a:solidFill>
                          <a:effectLst/>
                          <a:latin typeface="+mj-lt"/>
                        </a:rPr>
                        <a:t>Median quantity (g)</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u="none" strike="noStrike" dirty="0">
                          <a:solidFill>
                            <a:schemeClr val="bg1"/>
                          </a:solidFill>
                          <a:effectLst/>
                          <a:latin typeface="+mj-lt"/>
                        </a:rPr>
                        <a:t>Price (median USD per g)</a:t>
                      </a:r>
                      <a:endParaRPr lang="en-US" sz="1200" b="1" i="0" u="none" strike="noStrike" dirty="0">
                        <a:solidFill>
                          <a:schemeClr val="bg1"/>
                        </a:solidFill>
                        <a:effectLst/>
                        <a:latin typeface="+mj-lt"/>
                      </a:endParaRPr>
                    </a:p>
                  </a:txBody>
                  <a:tcPr marL="9525" marR="9525" marT="9525" marB="0" anchor="ctr"/>
                </a:tc>
                <a:extLst>
                  <a:ext uri="{0D108BD9-81ED-4DB2-BD59-A6C34878D82A}">
                    <a16:rowId xmlns:a16="http://schemas.microsoft.com/office/drawing/2014/main" val="307500075"/>
                  </a:ext>
                </a:extLst>
              </a:tr>
              <a:tr h="316823">
                <a:tc>
                  <a:txBody>
                    <a:bodyPr/>
                    <a:lstStyle/>
                    <a:p>
                      <a:pPr algn="ctr" fontAlgn="b"/>
                      <a:r>
                        <a:rPr lang="en-US" sz="1100" b="0" i="0" u="none" strike="noStrike" dirty="0">
                          <a:solidFill>
                            <a:srgbClr val="000000"/>
                          </a:solidFill>
                          <a:effectLst/>
                          <a:latin typeface="Calibri" panose="020F0502020204030204" pitchFamily="34" charset="0"/>
                        </a:rPr>
                        <a:t>A-PVP</a:t>
                      </a:r>
                    </a:p>
                  </a:txBody>
                  <a:tcPr marL="7620" marR="7620" marT="7620" marB="0" anchor="ctr"/>
                </a:tc>
                <a:tc>
                  <a:txBody>
                    <a:bodyPr/>
                    <a:lstStyle/>
                    <a:p>
                      <a:pPr algn="ctr" fontAlgn="b"/>
                      <a:r>
                        <a:rPr lang="en-US" sz="1100" b="0" i="0" u="none" strike="noStrike" dirty="0">
                          <a:solidFill>
                            <a:srgbClr val="000000"/>
                          </a:solidFill>
                          <a:effectLst/>
                          <a:latin typeface="Calibri" panose="020F0502020204030204" pitchFamily="34" charset="0"/>
                        </a:rPr>
                        <a:t>206 </a:t>
                      </a:r>
                    </a:p>
                  </a:txBody>
                  <a:tcPr marL="7620" marR="7620" marT="7620" marB="0" anchor="ctr"/>
                </a:tc>
                <a:tc>
                  <a:txBody>
                    <a:bodyPr/>
                    <a:lstStyle/>
                    <a:p>
                      <a:pPr algn="ctr" fontAlgn="b"/>
                      <a:r>
                        <a:rPr lang="en-US" sz="1100" b="0" i="0" u="none" strike="noStrike" dirty="0">
                          <a:solidFill>
                            <a:srgbClr val="000000"/>
                          </a:solidFill>
                          <a:effectLst/>
                          <a:latin typeface="Calibri" panose="020F0502020204030204" pitchFamily="34" charset="0"/>
                        </a:rPr>
                        <a:t>117 </a:t>
                      </a:r>
                    </a:p>
                  </a:txBody>
                  <a:tcPr marL="7620" marR="7620" marT="7620" marB="0" anchor="ctr"/>
                </a:tc>
                <a:tc>
                  <a:txBody>
                    <a:bodyPr/>
                    <a:lstStyle/>
                    <a:p>
                      <a:pPr algn="ctr" fontAlgn="b"/>
                      <a:r>
                        <a:rPr lang="en-US" sz="1100" b="0" i="0" u="none" strike="noStrike" dirty="0">
                          <a:solidFill>
                            <a:srgbClr val="000000"/>
                          </a:solidFill>
                          <a:effectLst/>
                          <a:latin typeface="Calibri" panose="020F0502020204030204" pitchFamily="34" charset="0"/>
                        </a:rPr>
                        <a:t>16,804 </a:t>
                      </a:r>
                    </a:p>
                  </a:txBody>
                  <a:tcPr marL="7620" marR="7620" marT="7620" marB="0" anchor="ctr"/>
                </a:tc>
                <a:tc>
                  <a:txBody>
                    <a:bodyPr/>
                    <a:lstStyle/>
                    <a:p>
                      <a:pPr algn="ctr" fontAlgn="b"/>
                      <a:r>
                        <a:rPr lang="en-US" sz="1100" b="0" i="0" u="none" strike="noStrike" dirty="0">
                          <a:solidFill>
                            <a:srgbClr val="000000"/>
                          </a:solidFill>
                          <a:effectLst/>
                          <a:latin typeface="Calibri" panose="020F0502020204030204" pitchFamily="34" charset="0"/>
                        </a:rPr>
                        <a:t>0.5 </a:t>
                      </a:r>
                    </a:p>
                  </a:txBody>
                  <a:tcPr marL="7620" marR="7620" marT="7620" marB="0" anchor="ctr"/>
                </a:tc>
                <a:tc>
                  <a:txBody>
                    <a:bodyPr/>
                    <a:lstStyle/>
                    <a:p>
                      <a:pPr algn="ctr" fontAlgn="b"/>
                      <a:r>
                        <a:rPr lang="en-US" sz="1100" b="0" i="0" u="none" strike="noStrike" dirty="0">
                          <a:solidFill>
                            <a:srgbClr val="000000"/>
                          </a:solidFill>
                          <a:effectLst/>
                          <a:latin typeface="Calibri" panose="020F0502020204030204" pitchFamily="34" charset="0"/>
                        </a:rPr>
                        <a:t>159 </a:t>
                      </a:r>
                    </a:p>
                  </a:txBody>
                  <a:tcPr marL="7620" marR="7620" marT="7620" marB="0" anchor="ctr"/>
                </a:tc>
                <a:extLst>
                  <a:ext uri="{0D108BD9-81ED-4DB2-BD59-A6C34878D82A}">
                    <a16:rowId xmlns:a16="http://schemas.microsoft.com/office/drawing/2014/main" val="2649322404"/>
                  </a:ext>
                </a:extLst>
              </a:tr>
            </a:tbl>
          </a:graphicData>
        </a:graphic>
      </p:graphicFrame>
      <p:pic>
        <p:nvPicPr>
          <p:cNvPr id="14" name="Graphic 13">
            <a:extLst>
              <a:ext uri="{FF2B5EF4-FFF2-40B4-BE49-F238E27FC236}">
                <a16:creationId xmlns:a16="http://schemas.microsoft.com/office/drawing/2014/main" id="{A11AEF43-596A-40AE-A0DC-DE1337A2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75500" y="2489475"/>
            <a:ext cx="3581400" cy="3581400"/>
          </a:xfrm>
          <a:prstGeom prst="rect">
            <a:avLst/>
          </a:prstGeom>
        </p:spPr>
      </p:pic>
      <p:graphicFrame>
        <p:nvGraphicFramePr>
          <p:cNvPr id="16" name="Content Placeholder 7">
            <a:extLst>
              <a:ext uri="{FF2B5EF4-FFF2-40B4-BE49-F238E27FC236}">
                <a16:creationId xmlns:a16="http://schemas.microsoft.com/office/drawing/2014/main" id="{518C98F5-96D2-40F8-9CAC-0E05807D1D11}"/>
              </a:ext>
            </a:extLst>
          </p:cNvPr>
          <p:cNvGraphicFramePr>
            <a:graphicFrameLocks/>
          </p:cNvGraphicFramePr>
          <p:nvPr>
            <p:extLst>
              <p:ext uri="{D42A27DB-BD31-4B8C-83A1-F6EECF244321}">
                <p14:modId xmlns:p14="http://schemas.microsoft.com/office/powerpoint/2010/main" val="54770342"/>
              </p:ext>
            </p:extLst>
          </p:nvPr>
        </p:nvGraphicFramePr>
        <p:xfrm>
          <a:off x="6372616" y="1492250"/>
          <a:ext cx="5187169" cy="909003"/>
        </p:xfrm>
        <a:graphic>
          <a:graphicData uri="http://schemas.openxmlformats.org/drawingml/2006/table">
            <a:tbl>
              <a:tblPr firstRow="1">
                <a:tableStyleId>{5C22544A-7EE6-4342-B048-85BDC9FD1C3A}</a:tableStyleId>
              </a:tblPr>
              <a:tblGrid>
                <a:gridCol w="584160">
                  <a:extLst>
                    <a:ext uri="{9D8B030D-6E8A-4147-A177-3AD203B41FA5}">
                      <a16:colId xmlns:a16="http://schemas.microsoft.com/office/drawing/2014/main" val="1115074381"/>
                    </a:ext>
                  </a:extLst>
                </a:gridCol>
                <a:gridCol w="726175">
                  <a:extLst>
                    <a:ext uri="{9D8B030D-6E8A-4147-A177-3AD203B41FA5}">
                      <a16:colId xmlns:a16="http://schemas.microsoft.com/office/drawing/2014/main" val="1256787571"/>
                    </a:ext>
                  </a:extLst>
                </a:gridCol>
                <a:gridCol w="726175">
                  <a:extLst>
                    <a:ext uri="{9D8B030D-6E8A-4147-A177-3AD203B41FA5}">
                      <a16:colId xmlns:a16="http://schemas.microsoft.com/office/drawing/2014/main" val="1400094425"/>
                    </a:ext>
                  </a:extLst>
                </a:gridCol>
                <a:gridCol w="726175">
                  <a:extLst>
                    <a:ext uri="{9D8B030D-6E8A-4147-A177-3AD203B41FA5}">
                      <a16:colId xmlns:a16="http://schemas.microsoft.com/office/drawing/2014/main" val="4089203716"/>
                    </a:ext>
                  </a:extLst>
                </a:gridCol>
                <a:gridCol w="667611">
                  <a:extLst>
                    <a:ext uri="{9D8B030D-6E8A-4147-A177-3AD203B41FA5}">
                      <a16:colId xmlns:a16="http://schemas.microsoft.com/office/drawing/2014/main" val="3680915746"/>
                    </a:ext>
                  </a:extLst>
                </a:gridCol>
                <a:gridCol w="819875">
                  <a:extLst>
                    <a:ext uri="{9D8B030D-6E8A-4147-A177-3AD203B41FA5}">
                      <a16:colId xmlns:a16="http://schemas.microsoft.com/office/drawing/2014/main" val="3746814028"/>
                    </a:ext>
                  </a:extLst>
                </a:gridCol>
                <a:gridCol w="936998">
                  <a:extLst>
                    <a:ext uri="{9D8B030D-6E8A-4147-A177-3AD203B41FA5}">
                      <a16:colId xmlns:a16="http://schemas.microsoft.com/office/drawing/2014/main" val="1903874232"/>
                    </a:ext>
                  </a:extLst>
                </a:gridCol>
              </a:tblGrid>
              <a:tr h="566103">
                <a:tc>
                  <a:txBody>
                    <a:bodyPr/>
                    <a:lstStyle/>
                    <a:p>
                      <a:pPr algn="ctr" fontAlgn="b"/>
                      <a:r>
                        <a:rPr lang="en-US" sz="1200" b="1" u="none" strike="noStrike" dirty="0">
                          <a:solidFill>
                            <a:schemeClr val="bg1"/>
                          </a:solidFill>
                          <a:effectLst/>
                          <a:latin typeface="+mj-lt"/>
                        </a:rPr>
                        <a:t>Type</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i="0" u="none" strike="noStrike" dirty="0">
                          <a:solidFill>
                            <a:schemeClr val="bg1"/>
                          </a:solidFill>
                          <a:effectLst/>
                          <a:latin typeface="+mj-lt"/>
                        </a:rPr>
                        <a:t>Total sales</a:t>
                      </a:r>
                    </a:p>
                  </a:txBody>
                  <a:tcPr marL="9525" marR="9525" marT="9525" marB="0" anchor="ctr"/>
                </a:tc>
                <a:tc>
                  <a:txBody>
                    <a:bodyPr/>
                    <a:lstStyle/>
                    <a:p>
                      <a:pPr algn="ctr" fontAlgn="b"/>
                      <a:r>
                        <a:rPr lang="en-US" sz="1200" b="1" i="0" u="none" strike="noStrike" dirty="0">
                          <a:solidFill>
                            <a:schemeClr val="bg1"/>
                          </a:solidFill>
                          <a:effectLst/>
                          <a:latin typeface="+mj-lt"/>
                        </a:rPr>
                        <a:t>Strength</a:t>
                      </a:r>
                    </a:p>
                  </a:txBody>
                  <a:tcPr marL="9525" marR="9525" marT="9525" marB="0" anchor="ctr"/>
                </a:tc>
                <a:tc>
                  <a:txBody>
                    <a:bodyPr/>
                    <a:lstStyle/>
                    <a:p>
                      <a:pPr algn="ctr" fontAlgn="b"/>
                      <a:r>
                        <a:rPr lang="en-US" sz="1200" b="1" u="none" strike="noStrike" dirty="0">
                          <a:solidFill>
                            <a:schemeClr val="bg1"/>
                          </a:solidFill>
                          <a:effectLst/>
                          <a:latin typeface="+mj-lt"/>
                        </a:rPr>
                        <a:t>Total sold (g)</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u="none" strike="noStrike" dirty="0">
                          <a:solidFill>
                            <a:schemeClr val="bg1"/>
                          </a:solidFill>
                          <a:effectLst/>
                          <a:latin typeface="+mj-lt"/>
                        </a:rPr>
                        <a:t>Total sold (USD)</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u="none" strike="noStrike" dirty="0">
                          <a:solidFill>
                            <a:schemeClr val="bg1"/>
                          </a:solidFill>
                          <a:effectLst/>
                          <a:latin typeface="+mj-lt"/>
                        </a:rPr>
                        <a:t>Median quantity (g)</a:t>
                      </a:r>
                      <a:endParaRPr lang="en-US" sz="1200" b="1" i="0" u="none" strike="noStrike" dirty="0">
                        <a:solidFill>
                          <a:schemeClr val="bg1"/>
                        </a:solidFill>
                        <a:effectLst/>
                        <a:latin typeface="+mj-lt"/>
                      </a:endParaRPr>
                    </a:p>
                  </a:txBody>
                  <a:tcPr marL="9525" marR="9525" marT="9525" marB="0" anchor="ctr"/>
                </a:tc>
                <a:tc>
                  <a:txBody>
                    <a:bodyPr/>
                    <a:lstStyle/>
                    <a:p>
                      <a:pPr algn="ctr" fontAlgn="b"/>
                      <a:r>
                        <a:rPr lang="en-US" sz="1200" b="1" u="none" strike="noStrike" dirty="0">
                          <a:solidFill>
                            <a:schemeClr val="bg1"/>
                          </a:solidFill>
                          <a:effectLst/>
                          <a:latin typeface="+mj-lt"/>
                        </a:rPr>
                        <a:t>Price (median USD per g)</a:t>
                      </a:r>
                      <a:endParaRPr lang="en-US" sz="1200" b="1" i="0" u="none" strike="noStrike" dirty="0">
                        <a:solidFill>
                          <a:schemeClr val="bg1"/>
                        </a:solidFill>
                        <a:effectLst/>
                        <a:latin typeface="+mj-lt"/>
                      </a:endParaRPr>
                    </a:p>
                  </a:txBody>
                  <a:tcPr marL="9525" marR="9525" marT="9525" marB="0" anchor="ctr"/>
                </a:tc>
                <a:extLst>
                  <a:ext uri="{0D108BD9-81ED-4DB2-BD59-A6C34878D82A}">
                    <a16:rowId xmlns:a16="http://schemas.microsoft.com/office/drawing/2014/main" val="307500075"/>
                  </a:ext>
                </a:extLst>
              </a:tr>
              <a:tr h="316823">
                <a:tc>
                  <a:txBody>
                    <a:bodyPr/>
                    <a:lstStyle/>
                    <a:p>
                      <a:pPr algn="ctr" fontAlgn="b"/>
                      <a:r>
                        <a:rPr lang="en-US" sz="1100" b="0" i="0" u="none" strike="noStrike">
                          <a:solidFill>
                            <a:srgbClr val="000000"/>
                          </a:solidFill>
                          <a:effectLst/>
                          <a:latin typeface="Calibri" panose="020F0502020204030204" pitchFamily="34" charset="0"/>
                        </a:rPr>
                        <a:t> 25i-NBOMe </a:t>
                      </a:r>
                    </a:p>
                  </a:txBody>
                  <a:tcPr marL="7620" marR="7620" marT="7620" marB="0" anchor="ctr"/>
                </a:tc>
                <a:tc>
                  <a:txBody>
                    <a:bodyPr/>
                    <a:lstStyle/>
                    <a:p>
                      <a:pPr algn="ctr" fontAlgn="b"/>
                      <a:r>
                        <a:rPr lang="en-US" sz="1100" b="0" i="0" u="none" strike="noStrike" dirty="0">
                          <a:solidFill>
                            <a:srgbClr val="000000"/>
                          </a:solidFill>
                          <a:effectLst/>
                          <a:latin typeface="Calibri" panose="020F0502020204030204" pitchFamily="34" charset="0"/>
                        </a:rPr>
                        <a:t>77 </a:t>
                      </a:r>
                    </a:p>
                  </a:txBody>
                  <a:tcPr marL="7620" marR="7620" marT="7620" marB="0" anchor="ctr"/>
                </a:tc>
                <a:tc>
                  <a:txBody>
                    <a:bodyPr/>
                    <a:lstStyle/>
                    <a:p>
                      <a:pPr algn="ctr" fontAlgn="b"/>
                      <a:r>
                        <a:rPr lang="en-US" sz="1100" b="0" i="0" u="none" strike="noStrike" dirty="0">
                          <a:solidFill>
                            <a:srgbClr val="000000"/>
                          </a:solidFill>
                          <a:effectLst/>
                          <a:latin typeface="Calibri" panose="020F0502020204030204" pitchFamily="34" charset="0"/>
                        </a:rPr>
                        <a:t>2.5mg</a:t>
                      </a:r>
                    </a:p>
                  </a:txBody>
                  <a:tcPr marL="7620" marR="7620" marT="7620" marB="0" anchor="ctr"/>
                </a:tc>
                <a:tc>
                  <a:txBody>
                    <a:bodyPr/>
                    <a:lstStyle/>
                    <a:p>
                      <a:pPr algn="ctr" fontAlgn="b"/>
                      <a:r>
                        <a:rPr lang="en-US" sz="1100" b="0" i="0" u="none" strike="noStrike" dirty="0">
                          <a:solidFill>
                            <a:srgbClr val="000000"/>
                          </a:solidFill>
                          <a:effectLst/>
                          <a:latin typeface="Calibri" panose="020F0502020204030204" pitchFamily="34" charset="0"/>
                        </a:rPr>
                        <a:t>665 </a:t>
                      </a:r>
                    </a:p>
                  </a:txBody>
                  <a:tcPr marL="7620" marR="7620" marT="7620" marB="0" anchor="ctr"/>
                </a:tc>
                <a:tc>
                  <a:txBody>
                    <a:bodyPr/>
                    <a:lstStyle/>
                    <a:p>
                      <a:pPr algn="ctr" fontAlgn="b"/>
                      <a:r>
                        <a:rPr lang="en-US" sz="1100" b="0" i="0" u="none" strike="noStrike" dirty="0">
                          <a:solidFill>
                            <a:srgbClr val="000000"/>
                          </a:solidFill>
                          <a:effectLst/>
                          <a:latin typeface="Calibri" panose="020F0502020204030204" pitchFamily="34" charset="0"/>
                        </a:rPr>
                        <a:t>5,960 </a:t>
                      </a:r>
                    </a:p>
                  </a:txBody>
                  <a:tcPr marL="7620" marR="7620" marT="7620" marB="0" anchor="ctr"/>
                </a:tc>
                <a:tc>
                  <a:txBody>
                    <a:bodyPr/>
                    <a:lstStyle/>
                    <a:p>
                      <a:pPr algn="ctr" fontAlgn="b"/>
                      <a:r>
                        <a:rPr lang="en-US" sz="1100" b="0" i="0" u="none" strike="noStrike" dirty="0">
                          <a:solidFill>
                            <a:srgbClr val="000000"/>
                          </a:solidFill>
                          <a:effectLst/>
                          <a:latin typeface="Calibri" panose="020F0502020204030204" pitchFamily="34" charset="0"/>
                        </a:rPr>
                        <a:t>10.0 </a:t>
                      </a:r>
                    </a:p>
                  </a:txBody>
                  <a:tcPr marL="7620" marR="7620" marT="7620" marB="0" anchor="ctr"/>
                </a:tc>
                <a:tc>
                  <a:txBody>
                    <a:bodyPr/>
                    <a:lstStyle/>
                    <a:p>
                      <a:pPr algn="ctr" fontAlgn="b"/>
                      <a:r>
                        <a:rPr lang="en-US" sz="1100" b="0" i="0" u="none" strike="noStrike" dirty="0">
                          <a:solidFill>
                            <a:srgbClr val="000000"/>
                          </a:solidFill>
                          <a:effectLst/>
                          <a:latin typeface="Calibri" panose="020F0502020204030204" pitchFamily="34" charset="0"/>
                        </a:rPr>
                        <a:t>9 </a:t>
                      </a:r>
                    </a:p>
                  </a:txBody>
                  <a:tcPr marL="7620" marR="7620" marT="7620" marB="0" anchor="ctr"/>
                </a:tc>
                <a:extLst>
                  <a:ext uri="{0D108BD9-81ED-4DB2-BD59-A6C34878D82A}">
                    <a16:rowId xmlns:a16="http://schemas.microsoft.com/office/drawing/2014/main" val="2649322404"/>
                  </a:ext>
                </a:extLst>
              </a:tr>
            </a:tbl>
          </a:graphicData>
        </a:graphic>
      </p:graphicFrame>
    </p:spTree>
    <p:extLst>
      <p:ext uri="{BB962C8B-B14F-4D97-AF65-F5344CB8AC3E}">
        <p14:creationId xmlns:p14="http://schemas.microsoft.com/office/powerpoint/2010/main" val="250172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80784-72DE-4B18-9F62-0A22BEFFEABB}"/>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57A4C886-0E8C-49E7-B95B-75B71B2D2B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6296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9346B-A805-4246-9FA2-79477E191B78}"/>
              </a:ext>
            </a:extLst>
          </p:cNvPr>
          <p:cNvSpPr>
            <a:spLocks noGrp="1"/>
          </p:cNvSpPr>
          <p:nvPr>
            <p:ph type="title"/>
          </p:nvPr>
        </p:nvSpPr>
        <p:spPr/>
        <p:txBody>
          <a:bodyPr/>
          <a:lstStyle/>
          <a:p>
            <a:r>
              <a:rPr lang="en-US" dirty="0"/>
              <a:t>Conclusions</a:t>
            </a:r>
          </a:p>
        </p:txBody>
      </p:sp>
      <p:sp>
        <p:nvSpPr>
          <p:cNvPr id="5" name="Text Placeholder 4">
            <a:extLst>
              <a:ext uri="{FF2B5EF4-FFF2-40B4-BE49-F238E27FC236}">
                <a16:creationId xmlns:a16="http://schemas.microsoft.com/office/drawing/2014/main" id="{AEB32285-671B-4F94-84E9-91ADE81BDE81}"/>
              </a:ext>
            </a:extLst>
          </p:cNvPr>
          <p:cNvSpPr>
            <a:spLocks noGrp="1"/>
          </p:cNvSpPr>
          <p:nvPr>
            <p:ph type="body" idx="1"/>
          </p:nvPr>
        </p:nvSpPr>
        <p:spPr/>
        <p:txBody>
          <a:bodyPr/>
          <a:lstStyle/>
          <a:p>
            <a:r>
              <a:rPr lang="en-US" dirty="0"/>
              <a:t>Key findings</a:t>
            </a:r>
          </a:p>
        </p:txBody>
      </p:sp>
      <p:sp>
        <p:nvSpPr>
          <p:cNvPr id="3" name="Content Placeholder 2">
            <a:extLst>
              <a:ext uri="{FF2B5EF4-FFF2-40B4-BE49-F238E27FC236}">
                <a16:creationId xmlns:a16="http://schemas.microsoft.com/office/drawing/2014/main" id="{D5EF1093-4F3B-494C-BE11-1387A0D4EF79}"/>
              </a:ext>
            </a:extLst>
          </p:cNvPr>
          <p:cNvSpPr>
            <a:spLocks noGrp="1"/>
          </p:cNvSpPr>
          <p:nvPr>
            <p:ph sz="half" idx="2"/>
          </p:nvPr>
        </p:nvSpPr>
        <p:spPr/>
        <p:txBody>
          <a:bodyPr>
            <a:normAutofit fontScale="70000" lnSpcReduction="20000"/>
          </a:bodyPr>
          <a:lstStyle/>
          <a:p>
            <a:r>
              <a:rPr lang="en-US" dirty="0"/>
              <a:t>Very diverse, more than 13 different substances</a:t>
            </a:r>
          </a:p>
          <a:p>
            <a:r>
              <a:rPr lang="en-US" dirty="0"/>
              <a:t>High prevalence of New Psychoactive Substances, sometimes unidentifiable</a:t>
            </a:r>
          </a:p>
          <a:p>
            <a:r>
              <a:rPr lang="en-US" dirty="0"/>
              <a:t>A lot of cannabis, almost no synthetic cannabis</a:t>
            </a:r>
          </a:p>
          <a:p>
            <a:r>
              <a:rPr lang="en-US" dirty="0" err="1"/>
              <a:t>Matanga</a:t>
            </a:r>
            <a:r>
              <a:rPr lang="en-US" dirty="0"/>
              <a:t> is a niche platform, probably with wealthy, educated users – or possibly resellers,</a:t>
            </a:r>
          </a:p>
          <a:p>
            <a:r>
              <a:rPr lang="en-US" dirty="0"/>
              <a:t>Nonetheless, there is a lot of trade, and total GEL volume exceeds 1m in a month</a:t>
            </a:r>
          </a:p>
          <a:p>
            <a:r>
              <a:rPr lang="en-US" dirty="0"/>
              <a:t>Very high strength produce</a:t>
            </a:r>
          </a:p>
        </p:txBody>
      </p:sp>
      <p:sp>
        <p:nvSpPr>
          <p:cNvPr id="6" name="Text Placeholder 5">
            <a:extLst>
              <a:ext uri="{FF2B5EF4-FFF2-40B4-BE49-F238E27FC236}">
                <a16:creationId xmlns:a16="http://schemas.microsoft.com/office/drawing/2014/main" id="{609563D8-2A88-4B7C-99E5-B6CFB83640D4}"/>
              </a:ext>
            </a:extLst>
          </p:cNvPr>
          <p:cNvSpPr>
            <a:spLocks noGrp="1"/>
          </p:cNvSpPr>
          <p:nvPr>
            <p:ph type="body" sz="quarter" idx="3"/>
          </p:nvPr>
        </p:nvSpPr>
        <p:spPr/>
        <p:txBody>
          <a:bodyPr/>
          <a:lstStyle/>
          <a:p>
            <a:r>
              <a:rPr lang="en-US" dirty="0"/>
              <a:t>Policy recommendations</a:t>
            </a:r>
          </a:p>
        </p:txBody>
      </p:sp>
      <p:sp>
        <p:nvSpPr>
          <p:cNvPr id="7" name="Content Placeholder 6">
            <a:extLst>
              <a:ext uri="{FF2B5EF4-FFF2-40B4-BE49-F238E27FC236}">
                <a16:creationId xmlns:a16="http://schemas.microsoft.com/office/drawing/2014/main" id="{1E440C84-D666-42E3-BD9C-8A4E420BB0BB}"/>
              </a:ext>
            </a:extLst>
          </p:cNvPr>
          <p:cNvSpPr>
            <a:spLocks noGrp="1"/>
          </p:cNvSpPr>
          <p:nvPr>
            <p:ph sz="quarter" idx="4"/>
          </p:nvPr>
        </p:nvSpPr>
        <p:spPr/>
        <p:txBody>
          <a:bodyPr>
            <a:normAutofit fontScale="70000" lnSpcReduction="20000"/>
          </a:bodyPr>
          <a:lstStyle/>
          <a:p>
            <a:r>
              <a:rPr lang="en-US" dirty="0"/>
              <a:t>Promote health sector preparedness </a:t>
            </a:r>
          </a:p>
          <a:p>
            <a:r>
              <a:rPr lang="en-US" dirty="0"/>
              <a:t>Support harm reduction messaging</a:t>
            </a:r>
          </a:p>
          <a:p>
            <a:endParaRPr lang="en-US" dirty="0"/>
          </a:p>
        </p:txBody>
      </p:sp>
    </p:spTree>
    <p:extLst>
      <p:ext uri="{BB962C8B-B14F-4D97-AF65-F5344CB8AC3E}">
        <p14:creationId xmlns:p14="http://schemas.microsoft.com/office/powerpoint/2010/main" val="3643403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9B6AA-72B3-462F-A53A-B922E7F5FDEB}"/>
              </a:ext>
            </a:extLst>
          </p:cNvPr>
          <p:cNvSpPr>
            <a:spLocks noGrp="1"/>
          </p:cNvSpPr>
          <p:nvPr>
            <p:ph type="title"/>
          </p:nvPr>
        </p:nvSpPr>
        <p:spPr/>
        <p:txBody>
          <a:bodyPr/>
          <a:lstStyle/>
          <a:p>
            <a:r>
              <a:rPr lang="en-US" dirty="0"/>
              <a:t>Any questions?</a:t>
            </a:r>
          </a:p>
        </p:txBody>
      </p:sp>
      <p:sp>
        <p:nvSpPr>
          <p:cNvPr id="3" name="Text Placeholder 2">
            <a:extLst>
              <a:ext uri="{FF2B5EF4-FFF2-40B4-BE49-F238E27FC236}">
                <a16:creationId xmlns:a16="http://schemas.microsoft.com/office/drawing/2014/main" id="{EC0783B0-C1A4-48EA-BA21-7E6080EE25D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4985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83E7E6-86EC-4BE0-87F8-AE3825A7BC9D}"/>
              </a:ext>
            </a:extLst>
          </p:cNvPr>
          <p:cNvSpPr/>
          <p:nvPr/>
        </p:nvSpPr>
        <p:spPr>
          <a:xfrm>
            <a:off x="6461514" y="2171700"/>
            <a:ext cx="4612886" cy="358139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0E8EF2A-CF95-4124-B563-FC7D889067D1}"/>
              </a:ext>
            </a:extLst>
          </p:cNvPr>
          <p:cNvSpPr>
            <a:spLocks noGrp="1"/>
          </p:cNvSpPr>
          <p:nvPr>
            <p:ph type="title"/>
          </p:nvPr>
        </p:nvSpPr>
        <p:spPr/>
        <p:txBody>
          <a:bodyPr/>
          <a:lstStyle/>
          <a:p>
            <a:r>
              <a:rPr lang="en-US"/>
              <a:t>Injecting drug use in Georgia</a:t>
            </a:r>
            <a:endParaRPr lang="en-US" dirty="0"/>
          </a:p>
        </p:txBody>
      </p:sp>
      <p:sp>
        <p:nvSpPr>
          <p:cNvPr id="10" name="Content Placeholder 9">
            <a:extLst>
              <a:ext uri="{FF2B5EF4-FFF2-40B4-BE49-F238E27FC236}">
                <a16:creationId xmlns:a16="http://schemas.microsoft.com/office/drawing/2014/main" id="{5CDC148E-F8A5-43F8-A40B-B6F7C3FF66E0}"/>
              </a:ext>
            </a:extLst>
          </p:cNvPr>
          <p:cNvSpPr>
            <a:spLocks noGrp="1"/>
          </p:cNvSpPr>
          <p:nvPr>
            <p:ph sz="half" idx="1"/>
          </p:nvPr>
        </p:nvSpPr>
        <p:spPr>
          <a:xfrm>
            <a:off x="6525014" y="2171700"/>
            <a:ext cx="4447786" cy="3581401"/>
          </a:xfrm>
        </p:spPr>
        <p:txBody>
          <a:bodyPr>
            <a:normAutofit lnSpcReduction="10000"/>
          </a:bodyPr>
          <a:lstStyle/>
          <a:p>
            <a:r>
              <a:rPr lang="en-US" i="0" dirty="0"/>
              <a:t>Information provided for 109 out of 230 territories surveyed. </a:t>
            </a:r>
          </a:p>
          <a:p>
            <a:r>
              <a:rPr lang="en-US" i="0" dirty="0"/>
              <a:t>Missing</a:t>
            </a:r>
          </a:p>
          <a:p>
            <a:pPr lvl="1">
              <a:buFont typeface="Arial" panose="020B0604020202020204" pitchFamily="34" charset="0"/>
              <a:buChar char="•"/>
            </a:pPr>
            <a:r>
              <a:rPr lang="en-US" i="0" dirty="0"/>
              <a:t>Large, important countries e.g. Germany,</a:t>
            </a:r>
          </a:p>
          <a:p>
            <a:pPr lvl="1">
              <a:buFont typeface="Arial" panose="020B0604020202020204" pitchFamily="34" charset="0"/>
              <a:buChar char="•"/>
            </a:pPr>
            <a:r>
              <a:rPr lang="en-US" i="0" dirty="0"/>
              <a:t>Other FSU: Turkmenistan, Uzbekistan</a:t>
            </a:r>
          </a:p>
          <a:p>
            <a:pPr lvl="1">
              <a:buFont typeface="Arial" panose="020B0604020202020204" pitchFamily="34" charset="0"/>
              <a:buChar char="•"/>
            </a:pPr>
            <a:r>
              <a:rPr lang="en-US" i="0" dirty="0"/>
              <a:t>Conflict Zones: Iraq, Syria, Yemen, Somalia</a:t>
            </a:r>
          </a:p>
          <a:p>
            <a:pPr lvl="1">
              <a:buFont typeface="Arial" panose="020B0604020202020204" pitchFamily="34" charset="0"/>
              <a:buChar char="•"/>
            </a:pPr>
            <a:r>
              <a:rPr lang="en-US" i="0" dirty="0"/>
              <a:t>Small countries</a:t>
            </a:r>
          </a:p>
          <a:p>
            <a:r>
              <a:rPr lang="en-US" dirty="0"/>
              <a:t>Methodological differences</a:t>
            </a:r>
            <a:endParaRPr lang="en-US" i="0" dirty="0"/>
          </a:p>
        </p:txBody>
      </p:sp>
      <p:graphicFrame>
        <p:nvGraphicFramePr>
          <p:cNvPr id="7" name="Content Placeholder 6">
            <a:extLst>
              <a:ext uri="{FF2B5EF4-FFF2-40B4-BE49-F238E27FC236}">
                <a16:creationId xmlns:a16="http://schemas.microsoft.com/office/drawing/2014/main" id="{B09A06FD-1AF5-4E3D-ABFB-45A2A0F2A3D8}"/>
              </a:ext>
            </a:extLst>
          </p:cNvPr>
          <p:cNvGraphicFramePr>
            <a:graphicFrameLocks noGrp="1"/>
          </p:cNvGraphicFramePr>
          <p:nvPr>
            <p:ph sz="half" idx="2"/>
          </p:nvPr>
        </p:nvGraphicFramePr>
        <p:xfrm>
          <a:off x="1371600" y="2171702"/>
          <a:ext cx="4447579" cy="3581395"/>
        </p:xfrm>
        <a:graphic>
          <a:graphicData uri="http://schemas.openxmlformats.org/drawingml/2006/table">
            <a:tbl>
              <a:tblPr firstRow="1">
                <a:tableStyleId>{F5AB1C69-6EDB-4FF4-983F-18BD219EF322}</a:tableStyleId>
              </a:tblPr>
              <a:tblGrid>
                <a:gridCol w="529771">
                  <a:extLst>
                    <a:ext uri="{9D8B030D-6E8A-4147-A177-3AD203B41FA5}">
                      <a16:colId xmlns:a16="http://schemas.microsoft.com/office/drawing/2014/main" val="678189330"/>
                    </a:ext>
                  </a:extLst>
                </a:gridCol>
                <a:gridCol w="1828347">
                  <a:extLst>
                    <a:ext uri="{9D8B030D-6E8A-4147-A177-3AD203B41FA5}">
                      <a16:colId xmlns:a16="http://schemas.microsoft.com/office/drawing/2014/main" val="3094275075"/>
                    </a:ext>
                  </a:extLst>
                </a:gridCol>
                <a:gridCol w="1117600">
                  <a:extLst>
                    <a:ext uri="{9D8B030D-6E8A-4147-A177-3AD203B41FA5}">
                      <a16:colId xmlns:a16="http://schemas.microsoft.com/office/drawing/2014/main" val="4282539462"/>
                    </a:ext>
                  </a:extLst>
                </a:gridCol>
                <a:gridCol w="971861">
                  <a:extLst>
                    <a:ext uri="{9D8B030D-6E8A-4147-A177-3AD203B41FA5}">
                      <a16:colId xmlns:a16="http://schemas.microsoft.com/office/drawing/2014/main" val="3413915496"/>
                    </a:ext>
                  </a:extLst>
                </a:gridCol>
              </a:tblGrid>
              <a:tr h="433745">
                <a:tc>
                  <a:txBody>
                    <a:bodyPr/>
                    <a:lstStyle/>
                    <a:p>
                      <a:pPr algn="ctr" fontAlgn="ctr"/>
                      <a:r>
                        <a:rPr lang="en-US" sz="1600" b="1" i="0" u="none" strike="noStrike" dirty="0">
                          <a:effectLst/>
                          <a:latin typeface="+mn-lt"/>
                        </a:rPr>
                        <a:t>Rank</a:t>
                      </a:r>
                    </a:p>
                  </a:txBody>
                  <a:tcPr marL="1459" marR="1459" marT="1669" marB="0" anchor="ctr"/>
                </a:tc>
                <a:tc>
                  <a:txBody>
                    <a:bodyPr/>
                    <a:lstStyle/>
                    <a:p>
                      <a:pPr algn="ctr" fontAlgn="ctr"/>
                      <a:r>
                        <a:rPr lang="en-US" sz="1600" u="none" strike="noStrike" dirty="0">
                          <a:effectLst/>
                        </a:rPr>
                        <a:t>Country</a:t>
                      </a:r>
                      <a:endParaRPr lang="en-US" sz="1600" b="1" i="0" u="none" strike="noStrike" dirty="0">
                        <a:effectLst/>
                        <a:latin typeface="+mn-lt"/>
                      </a:endParaRPr>
                    </a:p>
                  </a:txBody>
                  <a:tcPr marL="1459" marR="1459" marT="1669" marB="0" anchor="ctr"/>
                </a:tc>
                <a:tc>
                  <a:txBody>
                    <a:bodyPr/>
                    <a:lstStyle/>
                    <a:p>
                      <a:pPr algn="ctr" fontAlgn="ctr"/>
                      <a:r>
                        <a:rPr lang="en-US" sz="1600" u="none" strike="noStrike">
                          <a:effectLst/>
                        </a:rPr>
                        <a:t>Adults (%)</a:t>
                      </a:r>
                      <a:endParaRPr lang="en-US" sz="1600" b="1" i="0" u="none" strike="noStrike" dirty="0">
                        <a:effectLst/>
                        <a:latin typeface="+mn-lt"/>
                      </a:endParaRPr>
                    </a:p>
                  </a:txBody>
                  <a:tcPr marL="1459" marR="1459" marT="1669" marB="0" anchor="ctr"/>
                </a:tc>
                <a:tc>
                  <a:txBody>
                    <a:bodyPr/>
                    <a:lstStyle/>
                    <a:p>
                      <a:pPr algn="ctr" fontAlgn="ctr"/>
                      <a:r>
                        <a:rPr lang="en-US" sz="1600" u="none" strike="noStrike" dirty="0">
                          <a:effectLst/>
                        </a:rPr>
                        <a:t>Total</a:t>
                      </a:r>
                      <a:endParaRPr lang="en-US" sz="1600" b="1" i="0" u="none" strike="noStrike" dirty="0">
                        <a:effectLst/>
                        <a:latin typeface="+mn-lt"/>
                      </a:endParaRPr>
                    </a:p>
                  </a:txBody>
                  <a:tcPr marL="1459" marR="1459" marT="1669" marB="0" anchor="ctr"/>
                </a:tc>
                <a:extLst>
                  <a:ext uri="{0D108BD9-81ED-4DB2-BD59-A6C34878D82A}">
                    <a16:rowId xmlns:a16="http://schemas.microsoft.com/office/drawing/2014/main" val="1214680794"/>
                  </a:ext>
                </a:extLst>
              </a:tr>
              <a:tr h="314765">
                <a:tc>
                  <a:txBody>
                    <a:bodyPr/>
                    <a:lstStyle/>
                    <a:p>
                      <a:pPr algn="ctr" fontAlgn="ctr"/>
                      <a:r>
                        <a:rPr lang="en-US" sz="1600" b="1" i="0" u="none" strike="noStrike" dirty="0">
                          <a:effectLst/>
                          <a:latin typeface="+mn-lt"/>
                        </a:rPr>
                        <a:t>1</a:t>
                      </a:r>
                    </a:p>
                  </a:txBody>
                  <a:tcPr marL="1459" marR="1459" marT="1669" marB="0" anchor="ctr"/>
                </a:tc>
                <a:tc>
                  <a:txBody>
                    <a:bodyPr/>
                    <a:lstStyle/>
                    <a:p>
                      <a:pPr algn="ctr" fontAlgn="ctr"/>
                      <a:r>
                        <a:rPr lang="en-US" sz="1600" u="none" strike="noStrike" dirty="0">
                          <a:effectLst/>
                        </a:rPr>
                        <a:t>Seychelles</a:t>
                      </a:r>
                      <a:endParaRPr lang="en-US" sz="1600" b="1" i="0" u="none" strike="noStrike" dirty="0">
                        <a:effectLst/>
                        <a:latin typeface="+mn-lt"/>
                      </a:endParaRPr>
                    </a:p>
                  </a:txBody>
                  <a:tcPr marL="1459" marR="1459" marT="1669" marB="0" anchor="ctr"/>
                </a:tc>
                <a:tc>
                  <a:txBody>
                    <a:bodyPr/>
                    <a:lstStyle/>
                    <a:p>
                      <a:pPr algn="ctr" fontAlgn="ctr"/>
                      <a:r>
                        <a:rPr lang="en-US" sz="1600" u="none" strike="noStrike">
                          <a:effectLst/>
                        </a:rPr>
                        <a:t>3.27</a:t>
                      </a:r>
                      <a:endParaRPr lang="en-US" sz="1600" b="0" i="0" u="none" strike="noStrike">
                        <a:effectLst/>
                        <a:latin typeface="+mn-lt"/>
                      </a:endParaRPr>
                    </a:p>
                  </a:txBody>
                  <a:tcPr marL="1459" marR="1459" marT="1669" marB="0" anchor="ctr"/>
                </a:tc>
                <a:tc>
                  <a:txBody>
                    <a:bodyPr/>
                    <a:lstStyle/>
                    <a:p>
                      <a:pPr algn="ctr" fontAlgn="ctr"/>
                      <a:r>
                        <a:rPr lang="en-US" sz="1600" u="none" strike="noStrike" dirty="0">
                          <a:effectLst/>
                        </a:rPr>
                        <a:t>2,144</a:t>
                      </a:r>
                      <a:endParaRPr lang="en-US" sz="1600" b="0" i="0" u="none" strike="noStrike" dirty="0">
                        <a:effectLst/>
                        <a:latin typeface="+mn-lt"/>
                      </a:endParaRPr>
                    </a:p>
                  </a:txBody>
                  <a:tcPr marL="1459" marR="1459" marT="1669" marB="0" anchor="ctr"/>
                </a:tc>
                <a:extLst>
                  <a:ext uri="{0D108BD9-81ED-4DB2-BD59-A6C34878D82A}">
                    <a16:rowId xmlns:a16="http://schemas.microsoft.com/office/drawing/2014/main" val="2225941987"/>
                  </a:ext>
                </a:extLst>
              </a:tr>
              <a:tr h="314765">
                <a:tc>
                  <a:txBody>
                    <a:bodyPr/>
                    <a:lstStyle/>
                    <a:p>
                      <a:pPr algn="ctr" fontAlgn="ctr"/>
                      <a:r>
                        <a:rPr lang="en-US" sz="1600" b="1" i="0" u="none" strike="noStrike" dirty="0">
                          <a:effectLst/>
                          <a:latin typeface="+mn-lt"/>
                        </a:rPr>
                        <a:t>2</a:t>
                      </a:r>
                    </a:p>
                  </a:txBody>
                  <a:tcPr marL="1459" marR="1459" marT="1669" marB="0" anchor="ctr"/>
                </a:tc>
                <a:tc>
                  <a:txBody>
                    <a:bodyPr/>
                    <a:lstStyle/>
                    <a:p>
                      <a:pPr algn="ctr" fontAlgn="ctr"/>
                      <a:r>
                        <a:rPr lang="en-US" sz="1600" u="none" strike="noStrike" dirty="0">
                          <a:effectLst/>
                        </a:rPr>
                        <a:t>Georgia</a:t>
                      </a:r>
                      <a:endParaRPr lang="en-US" sz="1600" b="1" i="0" u="none" strike="noStrike" dirty="0">
                        <a:effectLst/>
                        <a:latin typeface="+mn-lt"/>
                      </a:endParaRPr>
                    </a:p>
                  </a:txBody>
                  <a:tcPr marL="1459" marR="1459" marT="1669" marB="0" anchor="ctr"/>
                </a:tc>
                <a:tc>
                  <a:txBody>
                    <a:bodyPr/>
                    <a:lstStyle/>
                    <a:p>
                      <a:pPr algn="ctr" fontAlgn="ctr"/>
                      <a:r>
                        <a:rPr lang="en-US" sz="1600" u="none" strike="noStrike">
                          <a:effectLst/>
                        </a:rPr>
                        <a:t>2.24</a:t>
                      </a:r>
                      <a:endParaRPr lang="en-US" sz="1600" b="0" i="0" u="none" strike="noStrike">
                        <a:effectLst/>
                        <a:latin typeface="+mn-lt"/>
                      </a:endParaRPr>
                    </a:p>
                  </a:txBody>
                  <a:tcPr marL="1459" marR="1459" marT="1669" marB="0" anchor="ctr"/>
                </a:tc>
                <a:tc>
                  <a:txBody>
                    <a:bodyPr/>
                    <a:lstStyle/>
                    <a:p>
                      <a:pPr algn="ctr" fontAlgn="ctr"/>
                      <a:r>
                        <a:rPr lang="en-US" sz="1600" u="none" strike="noStrike" dirty="0">
                          <a:effectLst/>
                        </a:rPr>
                        <a:t>52,500</a:t>
                      </a:r>
                      <a:endParaRPr lang="en-US" sz="1600" b="0" i="0" u="none" strike="noStrike" dirty="0">
                        <a:effectLst/>
                        <a:latin typeface="+mn-lt"/>
                      </a:endParaRPr>
                    </a:p>
                  </a:txBody>
                  <a:tcPr marL="1459" marR="1459" marT="1669" marB="0" anchor="ctr"/>
                </a:tc>
                <a:extLst>
                  <a:ext uri="{0D108BD9-81ED-4DB2-BD59-A6C34878D82A}">
                    <a16:rowId xmlns:a16="http://schemas.microsoft.com/office/drawing/2014/main" val="808406271"/>
                  </a:ext>
                </a:extLst>
              </a:tr>
              <a:tr h="314765">
                <a:tc>
                  <a:txBody>
                    <a:bodyPr/>
                    <a:lstStyle/>
                    <a:p>
                      <a:pPr algn="ctr" fontAlgn="ctr"/>
                      <a:r>
                        <a:rPr lang="en-US" sz="1600" b="1" i="0" u="none" strike="noStrike" dirty="0">
                          <a:effectLst/>
                          <a:latin typeface="+mn-lt"/>
                        </a:rPr>
                        <a:t>3</a:t>
                      </a:r>
                    </a:p>
                  </a:txBody>
                  <a:tcPr marL="1459" marR="1459" marT="1669" marB="0" anchor="ctr"/>
                </a:tc>
                <a:tc>
                  <a:txBody>
                    <a:bodyPr/>
                    <a:lstStyle/>
                    <a:p>
                      <a:pPr algn="ctr" fontAlgn="ctr"/>
                      <a:r>
                        <a:rPr lang="en-US" sz="1600" u="none" strike="noStrike">
                          <a:effectLst/>
                        </a:rPr>
                        <a:t>Puerto Rico</a:t>
                      </a:r>
                      <a:endParaRPr lang="en-US" sz="1600" b="1" i="0" u="none" strike="noStrike" dirty="0">
                        <a:effectLst/>
                        <a:latin typeface="+mn-lt"/>
                      </a:endParaRPr>
                    </a:p>
                  </a:txBody>
                  <a:tcPr marL="1459" marR="1459" marT="1669" marB="0" anchor="ctr"/>
                </a:tc>
                <a:tc>
                  <a:txBody>
                    <a:bodyPr/>
                    <a:lstStyle/>
                    <a:p>
                      <a:pPr algn="ctr" fontAlgn="ctr"/>
                      <a:r>
                        <a:rPr lang="en-US" sz="1600" u="none" strike="noStrike">
                          <a:effectLst/>
                        </a:rPr>
                        <a:t>1.5</a:t>
                      </a:r>
                      <a:endParaRPr lang="en-US" sz="1600" b="0" i="0" u="none" strike="noStrike">
                        <a:effectLst/>
                        <a:latin typeface="+mn-lt"/>
                      </a:endParaRPr>
                    </a:p>
                  </a:txBody>
                  <a:tcPr marL="1459" marR="1459" marT="1669" marB="0" anchor="ctr"/>
                </a:tc>
                <a:tc>
                  <a:txBody>
                    <a:bodyPr/>
                    <a:lstStyle/>
                    <a:p>
                      <a:pPr algn="ctr" fontAlgn="ctr"/>
                      <a:r>
                        <a:rPr lang="en-US" sz="1600" u="none" strike="noStrike">
                          <a:effectLst/>
                        </a:rPr>
                        <a:t> Not given</a:t>
                      </a:r>
                      <a:endParaRPr lang="en-US" sz="1600" b="0" i="0" u="none" strike="noStrike" dirty="0">
                        <a:effectLst/>
                        <a:latin typeface="+mn-lt"/>
                      </a:endParaRPr>
                    </a:p>
                  </a:txBody>
                  <a:tcPr marL="1459" marR="1459" marT="1669" marB="0" anchor="ctr"/>
                </a:tc>
                <a:extLst>
                  <a:ext uri="{0D108BD9-81ED-4DB2-BD59-A6C34878D82A}">
                    <a16:rowId xmlns:a16="http://schemas.microsoft.com/office/drawing/2014/main" val="219147987"/>
                  </a:ext>
                </a:extLst>
              </a:tr>
              <a:tr h="314765">
                <a:tc>
                  <a:txBody>
                    <a:bodyPr/>
                    <a:lstStyle/>
                    <a:p>
                      <a:pPr algn="ctr" fontAlgn="ctr"/>
                      <a:r>
                        <a:rPr lang="en-US" sz="1600" b="1" i="0" u="none" strike="noStrike" dirty="0">
                          <a:effectLst/>
                          <a:latin typeface="+mn-lt"/>
                        </a:rPr>
                        <a:t>4</a:t>
                      </a:r>
                    </a:p>
                  </a:txBody>
                  <a:tcPr marL="1459" marR="1459" marT="1669" marB="0" anchor="ctr"/>
                </a:tc>
                <a:tc>
                  <a:txBody>
                    <a:bodyPr/>
                    <a:lstStyle/>
                    <a:p>
                      <a:pPr algn="ctr" fontAlgn="ctr"/>
                      <a:r>
                        <a:rPr lang="en-US" sz="1600" u="none" strike="noStrike">
                          <a:effectLst/>
                        </a:rPr>
                        <a:t>Russian Federation</a:t>
                      </a:r>
                      <a:endParaRPr lang="en-US" sz="1600" b="1" i="0" u="none" strike="noStrike" dirty="0">
                        <a:effectLst/>
                        <a:latin typeface="+mn-lt"/>
                      </a:endParaRPr>
                    </a:p>
                  </a:txBody>
                  <a:tcPr marL="1459" marR="1459" marT="1669" marB="0" anchor="ctr"/>
                </a:tc>
                <a:tc>
                  <a:txBody>
                    <a:bodyPr/>
                    <a:lstStyle/>
                    <a:p>
                      <a:pPr algn="ctr" fontAlgn="ctr"/>
                      <a:r>
                        <a:rPr lang="en-US" sz="1600" u="none" strike="noStrike" dirty="0">
                          <a:effectLst/>
                        </a:rPr>
                        <a:t>1.3</a:t>
                      </a:r>
                      <a:endParaRPr lang="en-US" sz="1600" b="0" i="0" u="none" strike="noStrike" dirty="0">
                        <a:effectLst/>
                        <a:latin typeface="+mn-lt"/>
                      </a:endParaRPr>
                    </a:p>
                  </a:txBody>
                  <a:tcPr marL="1459" marR="1459" marT="1669" marB="0" anchor="ctr"/>
                </a:tc>
                <a:tc>
                  <a:txBody>
                    <a:bodyPr/>
                    <a:lstStyle/>
                    <a:p>
                      <a:pPr algn="ctr" fontAlgn="ctr"/>
                      <a:r>
                        <a:rPr lang="en-US" sz="1600" u="none" strike="noStrike">
                          <a:effectLst/>
                        </a:rPr>
                        <a:t>1,314,620</a:t>
                      </a:r>
                      <a:endParaRPr lang="en-US" sz="1600" b="0" i="0" u="none" strike="noStrike">
                        <a:effectLst/>
                        <a:latin typeface="+mn-lt"/>
                      </a:endParaRPr>
                    </a:p>
                  </a:txBody>
                  <a:tcPr marL="1459" marR="1459" marT="1669" marB="0" anchor="ctr"/>
                </a:tc>
                <a:extLst>
                  <a:ext uri="{0D108BD9-81ED-4DB2-BD59-A6C34878D82A}">
                    <a16:rowId xmlns:a16="http://schemas.microsoft.com/office/drawing/2014/main" val="3717411231"/>
                  </a:ext>
                </a:extLst>
              </a:tr>
              <a:tr h="314765">
                <a:tc>
                  <a:txBody>
                    <a:bodyPr/>
                    <a:lstStyle/>
                    <a:p>
                      <a:pPr algn="ctr" fontAlgn="ctr"/>
                      <a:r>
                        <a:rPr lang="en-US" sz="1600" b="1" i="0" u="none" strike="noStrike" dirty="0">
                          <a:effectLst/>
                          <a:latin typeface="+mn-lt"/>
                        </a:rPr>
                        <a:t>5</a:t>
                      </a:r>
                    </a:p>
                  </a:txBody>
                  <a:tcPr marL="1459" marR="1459" marT="1669" marB="0" anchor="ctr"/>
                </a:tc>
                <a:tc>
                  <a:txBody>
                    <a:bodyPr/>
                    <a:lstStyle/>
                    <a:p>
                      <a:pPr algn="ctr" fontAlgn="ctr"/>
                      <a:r>
                        <a:rPr lang="en-US" sz="1600" u="none" strike="noStrike" dirty="0">
                          <a:effectLst/>
                        </a:rPr>
                        <a:t>Mauritius</a:t>
                      </a:r>
                      <a:endParaRPr lang="en-US" sz="1600" b="1" i="0" u="none" strike="noStrike" dirty="0">
                        <a:effectLst/>
                        <a:latin typeface="+mn-lt"/>
                      </a:endParaRPr>
                    </a:p>
                  </a:txBody>
                  <a:tcPr marL="1459" marR="1459" marT="1669" marB="0" anchor="ctr"/>
                </a:tc>
                <a:tc>
                  <a:txBody>
                    <a:bodyPr/>
                    <a:lstStyle/>
                    <a:p>
                      <a:pPr algn="ctr" fontAlgn="ctr"/>
                      <a:r>
                        <a:rPr lang="en-US" sz="1600" u="none" strike="noStrike">
                          <a:effectLst/>
                        </a:rPr>
                        <a:t>1.30</a:t>
                      </a:r>
                      <a:endParaRPr lang="en-US" sz="1600" b="0" i="0" u="none" strike="noStrike">
                        <a:effectLst/>
                        <a:latin typeface="+mn-lt"/>
                      </a:endParaRPr>
                    </a:p>
                  </a:txBody>
                  <a:tcPr marL="1459" marR="1459" marT="1669" marB="0" anchor="ctr"/>
                </a:tc>
                <a:tc>
                  <a:txBody>
                    <a:bodyPr/>
                    <a:lstStyle/>
                    <a:p>
                      <a:pPr algn="ctr" fontAlgn="ctr"/>
                      <a:r>
                        <a:rPr lang="en-US" sz="1600" u="none" strike="noStrike">
                          <a:effectLst/>
                        </a:rPr>
                        <a:t>11,677</a:t>
                      </a:r>
                      <a:endParaRPr lang="en-US" sz="1600" b="0" i="0" u="none" strike="noStrike">
                        <a:effectLst/>
                        <a:latin typeface="+mn-lt"/>
                      </a:endParaRPr>
                    </a:p>
                  </a:txBody>
                  <a:tcPr marL="1459" marR="1459" marT="1669" marB="0" anchor="ctr"/>
                </a:tc>
                <a:extLst>
                  <a:ext uri="{0D108BD9-81ED-4DB2-BD59-A6C34878D82A}">
                    <a16:rowId xmlns:a16="http://schemas.microsoft.com/office/drawing/2014/main" val="168783489"/>
                  </a:ext>
                </a:extLst>
              </a:tr>
              <a:tr h="314765">
                <a:tc>
                  <a:txBody>
                    <a:bodyPr/>
                    <a:lstStyle/>
                    <a:p>
                      <a:pPr algn="ctr" fontAlgn="ctr"/>
                      <a:r>
                        <a:rPr lang="en-US" sz="1600" b="1" i="0" u="none" strike="noStrike" dirty="0">
                          <a:effectLst/>
                          <a:latin typeface="+mn-lt"/>
                        </a:rPr>
                        <a:t>6</a:t>
                      </a:r>
                    </a:p>
                  </a:txBody>
                  <a:tcPr marL="1459" marR="1459" marT="1669" marB="0" anchor="ctr"/>
                </a:tc>
                <a:tc>
                  <a:txBody>
                    <a:bodyPr/>
                    <a:lstStyle/>
                    <a:p>
                      <a:pPr algn="ctr" fontAlgn="ctr"/>
                      <a:r>
                        <a:rPr lang="en-US" sz="1600" u="none" strike="noStrike">
                          <a:effectLst/>
                        </a:rPr>
                        <a:t>Republic of Moldova</a:t>
                      </a:r>
                      <a:endParaRPr lang="en-US" sz="1600" b="1" i="0" u="none" strike="noStrike" dirty="0">
                        <a:effectLst/>
                        <a:latin typeface="+mn-lt"/>
                      </a:endParaRPr>
                    </a:p>
                  </a:txBody>
                  <a:tcPr marL="1459" marR="1459" marT="1669" marB="0" anchor="ctr"/>
                </a:tc>
                <a:tc>
                  <a:txBody>
                    <a:bodyPr/>
                    <a:lstStyle/>
                    <a:p>
                      <a:pPr algn="ctr" fontAlgn="ctr"/>
                      <a:r>
                        <a:rPr lang="en-US" sz="1600" u="none" strike="noStrike">
                          <a:effectLst/>
                        </a:rPr>
                        <a:t>1.23</a:t>
                      </a:r>
                      <a:endParaRPr lang="en-US" sz="1600" b="0" i="0" u="none" strike="noStrike">
                        <a:effectLst/>
                        <a:latin typeface="+mn-lt"/>
                      </a:endParaRPr>
                    </a:p>
                  </a:txBody>
                  <a:tcPr marL="1459" marR="1459" marT="1669" marB="0" anchor="ctr"/>
                </a:tc>
                <a:tc>
                  <a:txBody>
                    <a:bodyPr/>
                    <a:lstStyle/>
                    <a:p>
                      <a:pPr algn="ctr" fontAlgn="ctr"/>
                      <a:r>
                        <a:rPr lang="en-US" sz="1600" u="none" strike="noStrike" dirty="0">
                          <a:effectLst/>
                        </a:rPr>
                        <a:t>31,562</a:t>
                      </a:r>
                      <a:endParaRPr lang="en-US" sz="1600" b="0" i="0" u="none" strike="noStrike" dirty="0">
                        <a:effectLst/>
                        <a:latin typeface="+mn-lt"/>
                      </a:endParaRPr>
                    </a:p>
                  </a:txBody>
                  <a:tcPr marL="1459" marR="1459" marT="1669" marB="0" anchor="ctr"/>
                </a:tc>
                <a:extLst>
                  <a:ext uri="{0D108BD9-81ED-4DB2-BD59-A6C34878D82A}">
                    <a16:rowId xmlns:a16="http://schemas.microsoft.com/office/drawing/2014/main" val="3243123500"/>
                  </a:ext>
                </a:extLst>
              </a:tr>
              <a:tr h="314765">
                <a:tc>
                  <a:txBody>
                    <a:bodyPr/>
                    <a:lstStyle/>
                    <a:p>
                      <a:pPr algn="ctr" fontAlgn="ctr"/>
                      <a:r>
                        <a:rPr lang="en-US" sz="1600" b="1" i="0" u="none" strike="noStrike" dirty="0">
                          <a:effectLst/>
                          <a:latin typeface="+mn-lt"/>
                        </a:rPr>
                        <a:t>7</a:t>
                      </a:r>
                    </a:p>
                  </a:txBody>
                  <a:tcPr marL="1459" marR="1459" marT="1669" marB="0" anchor="ctr"/>
                </a:tc>
                <a:tc>
                  <a:txBody>
                    <a:bodyPr/>
                    <a:lstStyle/>
                    <a:p>
                      <a:pPr algn="ctr" fontAlgn="ctr"/>
                      <a:r>
                        <a:rPr lang="en-US" sz="1600" u="none" strike="noStrike" dirty="0">
                          <a:effectLst/>
                        </a:rPr>
                        <a:t>Ukraine</a:t>
                      </a:r>
                      <a:endParaRPr lang="en-US" sz="1600" b="1" i="0" u="none" strike="noStrike" dirty="0">
                        <a:effectLst/>
                        <a:latin typeface="+mn-lt"/>
                      </a:endParaRPr>
                    </a:p>
                  </a:txBody>
                  <a:tcPr marL="1459" marR="1459" marT="1669" marB="0" anchor="ctr"/>
                </a:tc>
                <a:tc>
                  <a:txBody>
                    <a:bodyPr/>
                    <a:lstStyle/>
                    <a:p>
                      <a:pPr algn="ctr" fontAlgn="ctr"/>
                      <a:r>
                        <a:rPr lang="en-US" sz="1600" u="none" strike="noStrike" dirty="0">
                          <a:effectLst/>
                        </a:rPr>
                        <a:t>1.09</a:t>
                      </a:r>
                      <a:endParaRPr lang="en-US" sz="1600" b="0" i="0" u="none" strike="noStrike" dirty="0">
                        <a:effectLst/>
                        <a:latin typeface="+mn-lt"/>
                      </a:endParaRPr>
                    </a:p>
                  </a:txBody>
                  <a:tcPr marL="1459" marR="1459" marT="1669" marB="0" anchor="ctr"/>
                </a:tc>
                <a:tc>
                  <a:txBody>
                    <a:bodyPr/>
                    <a:lstStyle/>
                    <a:p>
                      <a:pPr algn="ctr" fontAlgn="ctr"/>
                      <a:r>
                        <a:rPr lang="en-US" sz="1600" u="none" strike="noStrike">
                          <a:effectLst/>
                        </a:rPr>
                        <a:t>341,500</a:t>
                      </a:r>
                      <a:endParaRPr lang="en-US" sz="1600" b="0" i="0" u="none" strike="noStrike">
                        <a:effectLst/>
                        <a:latin typeface="+mn-lt"/>
                      </a:endParaRPr>
                    </a:p>
                  </a:txBody>
                  <a:tcPr marL="1459" marR="1459" marT="1669" marB="0" anchor="ctr"/>
                </a:tc>
                <a:extLst>
                  <a:ext uri="{0D108BD9-81ED-4DB2-BD59-A6C34878D82A}">
                    <a16:rowId xmlns:a16="http://schemas.microsoft.com/office/drawing/2014/main" val="1177191443"/>
                  </a:ext>
                </a:extLst>
              </a:tr>
              <a:tr h="314765">
                <a:tc>
                  <a:txBody>
                    <a:bodyPr/>
                    <a:lstStyle/>
                    <a:p>
                      <a:pPr algn="ctr" fontAlgn="ctr"/>
                      <a:r>
                        <a:rPr lang="en-US" sz="1600" b="1" i="0" u="none" strike="noStrike" dirty="0">
                          <a:effectLst/>
                          <a:latin typeface="+mn-lt"/>
                        </a:rPr>
                        <a:t>8</a:t>
                      </a:r>
                    </a:p>
                  </a:txBody>
                  <a:tcPr marL="1459" marR="1459" marT="1669" marB="0" anchor="ctr"/>
                </a:tc>
                <a:tc>
                  <a:txBody>
                    <a:bodyPr/>
                    <a:lstStyle/>
                    <a:p>
                      <a:pPr algn="ctr" fontAlgn="ctr"/>
                      <a:r>
                        <a:rPr lang="en-US" sz="1600" u="none" strike="noStrike" dirty="0">
                          <a:effectLst/>
                        </a:rPr>
                        <a:t>Kazakhstan</a:t>
                      </a:r>
                      <a:endParaRPr lang="en-US" sz="1600" b="1" i="0" u="none" strike="noStrike" dirty="0">
                        <a:effectLst/>
                        <a:latin typeface="+mn-lt"/>
                      </a:endParaRPr>
                    </a:p>
                  </a:txBody>
                  <a:tcPr marL="1459" marR="1459" marT="1669" marB="0" anchor="ctr"/>
                </a:tc>
                <a:tc>
                  <a:txBody>
                    <a:bodyPr/>
                    <a:lstStyle/>
                    <a:p>
                      <a:pPr algn="ctr" fontAlgn="ctr"/>
                      <a:r>
                        <a:rPr lang="en-US" sz="1600" u="none" strike="noStrike" dirty="0">
                          <a:effectLst/>
                        </a:rPr>
                        <a:t>1.09</a:t>
                      </a:r>
                      <a:endParaRPr lang="en-US" sz="1600" b="0" i="0" u="none" strike="noStrike" dirty="0">
                        <a:effectLst/>
                        <a:latin typeface="+mn-lt"/>
                      </a:endParaRPr>
                    </a:p>
                  </a:txBody>
                  <a:tcPr marL="1459" marR="1459" marT="1669" marB="0" anchor="ctr"/>
                </a:tc>
                <a:tc>
                  <a:txBody>
                    <a:bodyPr/>
                    <a:lstStyle/>
                    <a:p>
                      <a:pPr algn="ctr" fontAlgn="ctr"/>
                      <a:r>
                        <a:rPr lang="en-US" sz="1600" u="none" strike="noStrike">
                          <a:effectLst/>
                        </a:rPr>
                        <a:t>127,800</a:t>
                      </a:r>
                      <a:endParaRPr lang="en-US" sz="1600" b="0" i="0" u="none" strike="noStrike">
                        <a:effectLst/>
                        <a:latin typeface="+mn-lt"/>
                      </a:endParaRPr>
                    </a:p>
                  </a:txBody>
                  <a:tcPr marL="1459" marR="1459" marT="1669" marB="0" anchor="ctr"/>
                </a:tc>
                <a:extLst>
                  <a:ext uri="{0D108BD9-81ED-4DB2-BD59-A6C34878D82A}">
                    <a16:rowId xmlns:a16="http://schemas.microsoft.com/office/drawing/2014/main" val="2633361671"/>
                  </a:ext>
                </a:extLst>
              </a:tr>
              <a:tr h="314765">
                <a:tc>
                  <a:txBody>
                    <a:bodyPr/>
                    <a:lstStyle/>
                    <a:p>
                      <a:pPr algn="ctr" fontAlgn="ctr"/>
                      <a:r>
                        <a:rPr lang="en-US" sz="1600" b="1" i="0" u="none" strike="noStrike" dirty="0">
                          <a:effectLst/>
                          <a:latin typeface="+mn-lt"/>
                        </a:rPr>
                        <a:t>9</a:t>
                      </a:r>
                    </a:p>
                  </a:txBody>
                  <a:tcPr marL="1459" marR="1459" marT="1669" marB="0" anchor="ctr"/>
                </a:tc>
                <a:tc>
                  <a:txBody>
                    <a:bodyPr/>
                    <a:lstStyle/>
                    <a:p>
                      <a:pPr algn="ctr" fontAlgn="ctr"/>
                      <a:r>
                        <a:rPr lang="en-US" sz="1600" u="none" strike="noStrike" dirty="0">
                          <a:effectLst/>
                        </a:rPr>
                        <a:t>Azerbaijan</a:t>
                      </a:r>
                      <a:endParaRPr lang="en-US" sz="1600" b="1" i="0" u="none" strike="noStrike" dirty="0">
                        <a:effectLst/>
                        <a:latin typeface="+mn-lt"/>
                      </a:endParaRPr>
                    </a:p>
                  </a:txBody>
                  <a:tcPr marL="1459" marR="1459" marT="1669" marB="0" anchor="ctr"/>
                </a:tc>
                <a:tc>
                  <a:txBody>
                    <a:bodyPr/>
                    <a:lstStyle/>
                    <a:p>
                      <a:pPr algn="ctr" fontAlgn="ctr"/>
                      <a:r>
                        <a:rPr lang="en-US" sz="1600" u="none" strike="noStrike" dirty="0">
                          <a:effectLst/>
                        </a:rPr>
                        <a:t>1.08</a:t>
                      </a:r>
                      <a:endParaRPr lang="en-US" sz="1600" b="0" i="0" u="none" strike="noStrike" dirty="0">
                        <a:effectLst/>
                        <a:latin typeface="+mn-lt"/>
                      </a:endParaRPr>
                    </a:p>
                  </a:txBody>
                  <a:tcPr marL="1459" marR="1459" marT="1669" marB="0" anchor="ctr"/>
                </a:tc>
                <a:tc>
                  <a:txBody>
                    <a:bodyPr/>
                    <a:lstStyle/>
                    <a:p>
                      <a:pPr algn="ctr" fontAlgn="ctr"/>
                      <a:r>
                        <a:rPr lang="en-US" sz="1600" u="none" strike="noStrike" dirty="0">
                          <a:effectLst/>
                        </a:rPr>
                        <a:t>71,283</a:t>
                      </a:r>
                      <a:endParaRPr lang="en-US" sz="1600" b="0" i="0" u="none" strike="noStrike" dirty="0">
                        <a:effectLst/>
                        <a:latin typeface="+mn-lt"/>
                      </a:endParaRPr>
                    </a:p>
                  </a:txBody>
                  <a:tcPr marL="1459" marR="1459" marT="1669" marB="0" anchor="ctr"/>
                </a:tc>
                <a:extLst>
                  <a:ext uri="{0D108BD9-81ED-4DB2-BD59-A6C34878D82A}">
                    <a16:rowId xmlns:a16="http://schemas.microsoft.com/office/drawing/2014/main" val="3965716486"/>
                  </a:ext>
                </a:extLst>
              </a:tr>
              <a:tr h="314765">
                <a:tc>
                  <a:txBody>
                    <a:bodyPr/>
                    <a:lstStyle/>
                    <a:p>
                      <a:pPr algn="ctr" fontAlgn="ctr"/>
                      <a:r>
                        <a:rPr lang="en-US" sz="1600" b="1" i="0" u="none" strike="noStrike" dirty="0">
                          <a:effectLst/>
                          <a:latin typeface="+mn-lt"/>
                        </a:rPr>
                        <a:t>10</a:t>
                      </a:r>
                    </a:p>
                  </a:txBody>
                  <a:tcPr marL="6662" marR="6662" marT="7620" marB="0" anchor="ctr"/>
                </a:tc>
                <a:tc>
                  <a:txBody>
                    <a:bodyPr/>
                    <a:lstStyle/>
                    <a:p>
                      <a:pPr algn="ctr" fontAlgn="ctr"/>
                      <a:r>
                        <a:rPr lang="en-US" sz="1600" u="none" strike="noStrike" dirty="0">
                          <a:effectLst/>
                        </a:rPr>
                        <a:t>Malaysia</a:t>
                      </a:r>
                      <a:endParaRPr lang="en-US" sz="1600" b="1" i="0" u="none" strike="noStrike" dirty="0">
                        <a:effectLst/>
                        <a:latin typeface="+mn-lt"/>
                      </a:endParaRPr>
                    </a:p>
                  </a:txBody>
                  <a:tcPr marL="6662" marR="6662" marT="7620" marB="0" anchor="ctr"/>
                </a:tc>
                <a:tc>
                  <a:txBody>
                    <a:bodyPr/>
                    <a:lstStyle/>
                    <a:p>
                      <a:pPr algn="ctr" fontAlgn="ctr"/>
                      <a:r>
                        <a:rPr lang="en-US" sz="1600" u="none" strike="noStrike" dirty="0">
                          <a:effectLst/>
                        </a:rPr>
                        <a:t>0.94</a:t>
                      </a:r>
                      <a:endParaRPr lang="en-US" sz="1600" b="0" i="0" u="none" strike="noStrike" dirty="0">
                        <a:effectLst/>
                        <a:latin typeface="+mn-lt"/>
                      </a:endParaRPr>
                    </a:p>
                  </a:txBody>
                  <a:tcPr marL="6662" marR="6662" marT="7620" marB="0" anchor="ctr"/>
                </a:tc>
                <a:tc>
                  <a:txBody>
                    <a:bodyPr/>
                    <a:lstStyle/>
                    <a:p>
                      <a:pPr algn="ctr" fontAlgn="ctr"/>
                      <a:r>
                        <a:rPr lang="en-US" sz="1600" u="none" strike="noStrike" dirty="0">
                          <a:effectLst/>
                        </a:rPr>
                        <a:t>170,000</a:t>
                      </a:r>
                      <a:endParaRPr lang="en-US" sz="1600" b="0" i="0" u="none" strike="noStrike" dirty="0">
                        <a:effectLst/>
                        <a:latin typeface="+mn-lt"/>
                      </a:endParaRPr>
                    </a:p>
                  </a:txBody>
                  <a:tcPr marL="6662" marR="6662" marT="7620" marB="0" anchor="ctr"/>
                </a:tc>
                <a:extLst>
                  <a:ext uri="{0D108BD9-81ED-4DB2-BD59-A6C34878D82A}">
                    <a16:rowId xmlns:a16="http://schemas.microsoft.com/office/drawing/2014/main" val="667348664"/>
                  </a:ext>
                </a:extLst>
              </a:tr>
            </a:tbl>
          </a:graphicData>
        </a:graphic>
      </p:graphicFrame>
      <p:sp>
        <p:nvSpPr>
          <p:cNvPr id="11" name="Rectangle 10">
            <a:extLst>
              <a:ext uri="{FF2B5EF4-FFF2-40B4-BE49-F238E27FC236}">
                <a16:creationId xmlns:a16="http://schemas.microsoft.com/office/drawing/2014/main" id="{3CD3A917-CA58-47AE-8974-A037EDB9FB2A}"/>
              </a:ext>
            </a:extLst>
          </p:cNvPr>
          <p:cNvSpPr/>
          <p:nvPr/>
        </p:nvSpPr>
        <p:spPr>
          <a:xfrm>
            <a:off x="1371600" y="5965149"/>
            <a:ext cx="5740400" cy="646331"/>
          </a:xfrm>
          <a:prstGeom prst="rect">
            <a:avLst/>
          </a:prstGeom>
        </p:spPr>
        <p:txBody>
          <a:bodyPr wrap="square">
            <a:spAutoFit/>
          </a:bodyPr>
          <a:lstStyle/>
          <a:p>
            <a:r>
              <a:rPr lang="en-US"/>
              <a:t>United Nations Office on Drugs, and Crime. </a:t>
            </a:r>
            <a:r>
              <a:rPr lang="en-US" i="1"/>
              <a:t>World drug report 2019</a:t>
            </a:r>
            <a:r>
              <a:rPr lang="en-US"/>
              <a:t>. United Nations Publications, 2019</a:t>
            </a:r>
            <a:r>
              <a:rPr lang="en-US" dirty="0"/>
              <a:t>.</a:t>
            </a:r>
          </a:p>
        </p:txBody>
      </p:sp>
    </p:spTree>
    <p:extLst>
      <p:ext uri="{BB962C8B-B14F-4D97-AF65-F5344CB8AC3E}">
        <p14:creationId xmlns:p14="http://schemas.microsoft.com/office/powerpoint/2010/main" val="3407325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E7DD9-DB6F-48B5-AA63-E8801502B190}"/>
              </a:ext>
            </a:extLst>
          </p:cNvPr>
          <p:cNvSpPr>
            <a:spLocks noGrp="1"/>
          </p:cNvSpPr>
          <p:nvPr>
            <p:ph type="title"/>
          </p:nvPr>
        </p:nvSpPr>
        <p:spPr>
          <a:xfrm>
            <a:off x="1295400" y="680221"/>
            <a:ext cx="9601200" cy="1485900"/>
          </a:xfrm>
        </p:spPr>
        <p:txBody>
          <a:bodyPr/>
          <a:lstStyle/>
          <a:p>
            <a:r>
              <a:rPr lang="en-US"/>
              <a:t>Drugs and public policy in Georgia</a:t>
            </a:r>
            <a:endParaRPr lang="en-US" dirty="0"/>
          </a:p>
        </p:txBody>
      </p:sp>
      <p:sp>
        <p:nvSpPr>
          <p:cNvPr id="3" name="TextBox 2">
            <a:extLst>
              <a:ext uri="{FF2B5EF4-FFF2-40B4-BE49-F238E27FC236}">
                <a16:creationId xmlns:a16="http://schemas.microsoft.com/office/drawing/2014/main" id="{696EB2E6-27C9-45C5-96BD-5BD912867F47}"/>
              </a:ext>
            </a:extLst>
          </p:cNvPr>
          <p:cNvSpPr txBox="1"/>
          <p:nvPr/>
        </p:nvSpPr>
        <p:spPr>
          <a:xfrm>
            <a:off x="1826835" y="2789891"/>
            <a:ext cx="2311400" cy="2862322"/>
          </a:xfrm>
          <a:prstGeom prst="rect">
            <a:avLst/>
          </a:prstGeom>
          <a:noFill/>
        </p:spPr>
        <p:txBody>
          <a:bodyPr wrap="square" rtlCol="0">
            <a:spAutoFit/>
          </a:bodyPr>
          <a:lstStyle/>
          <a:p>
            <a:r>
              <a:rPr lang="en-US" b="1" dirty="0"/>
              <a:t>Enforcement</a:t>
            </a:r>
          </a:p>
          <a:p>
            <a:pPr marL="285750" indent="-285750">
              <a:buFont typeface="Arial" panose="020B0604020202020204" pitchFamily="34" charset="0"/>
              <a:buChar char="•"/>
            </a:pPr>
            <a:r>
              <a:rPr lang="en-US" dirty="0"/>
              <a:t>Enforcement based</a:t>
            </a:r>
          </a:p>
          <a:p>
            <a:pPr marL="285750" indent="-285750">
              <a:buFont typeface="Arial" panose="020B0604020202020204" pitchFamily="34" charset="0"/>
              <a:buChar char="•"/>
            </a:pPr>
            <a:r>
              <a:rPr lang="en-US" dirty="0"/>
              <a:t>Punitive sentencing</a:t>
            </a:r>
          </a:p>
          <a:p>
            <a:pPr marL="285750" indent="-285750">
              <a:buFont typeface="Arial" panose="020B0604020202020204" pitchFamily="34" charset="0"/>
              <a:buChar char="•"/>
            </a:pPr>
            <a:r>
              <a:rPr lang="en-US" dirty="0"/>
              <a:t>Long prison terms for trace amounts</a:t>
            </a:r>
          </a:p>
          <a:p>
            <a:endParaRPr lang="en-US" b="1" dirty="0"/>
          </a:p>
          <a:p>
            <a:r>
              <a:rPr lang="en-US" b="1" dirty="0"/>
              <a:t>Abstinence-based Awareness</a:t>
            </a:r>
          </a:p>
        </p:txBody>
      </p:sp>
      <p:sp>
        <p:nvSpPr>
          <p:cNvPr id="7" name="TextBox 6">
            <a:extLst>
              <a:ext uri="{FF2B5EF4-FFF2-40B4-BE49-F238E27FC236}">
                <a16:creationId xmlns:a16="http://schemas.microsoft.com/office/drawing/2014/main" id="{660F68C5-6639-4945-9A56-118CC6944C41}"/>
              </a:ext>
            </a:extLst>
          </p:cNvPr>
          <p:cNvSpPr txBox="1"/>
          <p:nvPr/>
        </p:nvSpPr>
        <p:spPr>
          <a:xfrm>
            <a:off x="5018493" y="3280423"/>
            <a:ext cx="2802940" cy="2554545"/>
          </a:xfrm>
          <a:prstGeom prst="rect">
            <a:avLst/>
          </a:prstGeom>
          <a:noFill/>
        </p:spPr>
        <p:txBody>
          <a:bodyPr wrap="square" rtlCol="0">
            <a:spAutoFit/>
          </a:bodyPr>
          <a:lstStyle/>
          <a:p>
            <a:r>
              <a:rPr lang="en-US" sz="1600" dirty="0"/>
              <a:t>20 opiate substitution clinics</a:t>
            </a:r>
          </a:p>
          <a:p>
            <a:pPr marL="285750" indent="-196850">
              <a:buFont typeface="Arial" panose="020B0604020202020204" pitchFamily="34" charset="0"/>
              <a:buChar char="•"/>
            </a:pPr>
            <a:r>
              <a:rPr lang="en-US" sz="1600" dirty="0"/>
              <a:t>8,897 patients</a:t>
            </a:r>
          </a:p>
          <a:p>
            <a:pPr marL="446088" lvl="1" indent="-177800">
              <a:buFont typeface="Arial" panose="020B0604020202020204" pitchFamily="34" charset="0"/>
              <a:buChar char="•"/>
              <a:tabLst>
                <a:tab pos="446088" algn="l"/>
              </a:tabLst>
            </a:pPr>
            <a:r>
              <a:rPr lang="en-US" sz="1600" dirty="0"/>
              <a:t>7,065 </a:t>
            </a:r>
            <a:r>
              <a:rPr lang="en-US" sz="1600" b="1" dirty="0"/>
              <a:t>methadone</a:t>
            </a:r>
          </a:p>
          <a:p>
            <a:pPr marL="446088" lvl="1" indent="-177800">
              <a:buFont typeface="Arial" panose="020B0604020202020204" pitchFamily="34" charset="0"/>
              <a:buChar char="•"/>
              <a:tabLst>
                <a:tab pos="446088" algn="l"/>
              </a:tabLst>
            </a:pPr>
            <a:r>
              <a:rPr lang="en-US" sz="1600" dirty="0"/>
              <a:t>1,832 </a:t>
            </a:r>
            <a:r>
              <a:rPr lang="en-US" sz="1600" b="1" dirty="0"/>
              <a:t>buprenorphine</a:t>
            </a:r>
            <a:r>
              <a:rPr lang="en-US" sz="1600" dirty="0"/>
              <a:t> (Subutex)</a:t>
            </a:r>
          </a:p>
          <a:p>
            <a:endParaRPr lang="en-US" sz="1600" dirty="0"/>
          </a:p>
          <a:p>
            <a:r>
              <a:rPr lang="en-US" sz="1600" dirty="0"/>
              <a:t>9 “narcological” clinics </a:t>
            </a:r>
          </a:p>
          <a:p>
            <a:pPr marL="285750" indent="-196850">
              <a:buFont typeface="Arial" panose="020B0604020202020204" pitchFamily="34" charset="0"/>
              <a:buChar char="•"/>
            </a:pPr>
            <a:r>
              <a:rPr lang="en-US" sz="1600" dirty="0"/>
              <a:t>8 in Tbilisi</a:t>
            </a:r>
          </a:p>
          <a:p>
            <a:pPr marL="285750" indent="-196850">
              <a:buFont typeface="Arial" panose="020B0604020202020204" pitchFamily="34" charset="0"/>
              <a:buChar char="•"/>
            </a:pPr>
            <a:r>
              <a:rPr lang="en-US" sz="1600" dirty="0"/>
              <a:t>1,473 patients (2017)</a:t>
            </a:r>
          </a:p>
          <a:p>
            <a:endParaRPr lang="en-US" sz="1600" dirty="0"/>
          </a:p>
        </p:txBody>
      </p:sp>
      <p:sp>
        <p:nvSpPr>
          <p:cNvPr id="8" name="TextBox 7">
            <a:extLst>
              <a:ext uri="{FF2B5EF4-FFF2-40B4-BE49-F238E27FC236}">
                <a16:creationId xmlns:a16="http://schemas.microsoft.com/office/drawing/2014/main" id="{590D609E-AE31-4C97-81C3-5955BA04E98C}"/>
              </a:ext>
            </a:extLst>
          </p:cNvPr>
          <p:cNvSpPr txBox="1"/>
          <p:nvPr/>
        </p:nvSpPr>
        <p:spPr>
          <a:xfrm>
            <a:off x="4971358" y="2941869"/>
            <a:ext cx="2563011" cy="338554"/>
          </a:xfrm>
          <a:prstGeom prst="rect">
            <a:avLst/>
          </a:prstGeom>
          <a:noFill/>
        </p:spPr>
        <p:txBody>
          <a:bodyPr wrap="square" rtlCol="0">
            <a:spAutoFit/>
          </a:bodyPr>
          <a:lstStyle/>
          <a:p>
            <a:r>
              <a:rPr lang="en-US" sz="1600" b="1" dirty="0"/>
              <a:t>Treatment</a:t>
            </a:r>
          </a:p>
        </p:txBody>
      </p:sp>
      <p:sp>
        <p:nvSpPr>
          <p:cNvPr id="9" name="TextBox 8">
            <a:extLst>
              <a:ext uri="{FF2B5EF4-FFF2-40B4-BE49-F238E27FC236}">
                <a16:creationId xmlns:a16="http://schemas.microsoft.com/office/drawing/2014/main" id="{6E324FC4-9AFE-4E51-87E7-1396E8D1BACF}"/>
              </a:ext>
            </a:extLst>
          </p:cNvPr>
          <p:cNvSpPr txBox="1"/>
          <p:nvPr/>
        </p:nvSpPr>
        <p:spPr>
          <a:xfrm>
            <a:off x="8559906" y="2941869"/>
            <a:ext cx="2563011" cy="338554"/>
          </a:xfrm>
          <a:prstGeom prst="rect">
            <a:avLst/>
          </a:prstGeom>
          <a:noFill/>
        </p:spPr>
        <p:txBody>
          <a:bodyPr wrap="square" rtlCol="0">
            <a:spAutoFit/>
          </a:bodyPr>
          <a:lstStyle/>
          <a:p>
            <a:r>
              <a:rPr lang="en-US" sz="1600" b="1" dirty="0"/>
              <a:t>Monitoring</a:t>
            </a:r>
          </a:p>
        </p:txBody>
      </p:sp>
      <p:sp>
        <p:nvSpPr>
          <p:cNvPr id="10" name="TextBox 9">
            <a:extLst>
              <a:ext uri="{FF2B5EF4-FFF2-40B4-BE49-F238E27FC236}">
                <a16:creationId xmlns:a16="http://schemas.microsoft.com/office/drawing/2014/main" id="{4A365E98-C6D6-4FCD-B59B-7349B011D3AB}"/>
              </a:ext>
            </a:extLst>
          </p:cNvPr>
          <p:cNvSpPr txBox="1"/>
          <p:nvPr/>
        </p:nvSpPr>
        <p:spPr>
          <a:xfrm>
            <a:off x="8559906" y="3239465"/>
            <a:ext cx="2275945"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New drug monitoring agency being established this year</a:t>
            </a:r>
          </a:p>
          <a:p>
            <a:pPr marL="285750" indent="-285750">
              <a:buFont typeface="Arial" panose="020B0604020202020204" pitchFamily="34" charset="0"/>
              <a:buChar char="•"/>
            </a:pPr>
            <a:r>
              <a:rPr lang="en-US" sz="1600" dirty="0"/>
              <a:t>Based on the EU ECMDDA model</a:t>
            </a:r>
          </a:p>
          <a:p>
            <a:pPr marL="285750" indent="-285750">
              <a:buFont typeface="Arial" panose="020B0604020202020204" pitchFamily="34" charset="0"/>
              <a:buChar char="•"/>
            </a:pPr>
            <a:r>
              <a:rPr lang="en-US" sz="1600" dirty="0"/>
              <a:t>Under the MIA</a:t>
            </a:r>
          </a:p>
        </p:txBody>
      </p:sp>
    </p:spTree>
    <p:extLst>
      <p:ext uri="{BB962C8B-B14F-4D97-AF65-F5344CB8AC3E}">
        <p14:creationId xmlns:p14="http://schemas.microsoft.com/office/powerpoint/2010/main" val="3050252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31B3DE4-1F4E-4C54-9690-D9CB518CE69B}"/>
              </a:ext>
            </a:extLst>
          </p:cNvPr>
          <p:cNvSpPr/>
          <p:nvPr/>
        </p:nvSpPr>
        <p:spPr>
          <a:xfrm>
            <a:off x="1456266" y="2336799"/>
            <a:ext cx="9872132" cy="331893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oiletry&#10;&#10;Description automatically generated">
            <a:extLst>
              <a:ext uri="{FF2B5EF4-FFF2-40B4-BE49-F238E27FC236}">
                <a16:creationId xmlns:a16="http://schemas.microsoft.com/office/drawing/2014/main" id="{318DAC69-5366-4FC2-A98E-7B854EAAE930}"/>
              </a:ext>
            </a:extLst>
          </p:cNvPr>
          <p:cNvPicPr>
            <a:picLocks noGrp="1" noChangeAspect="1"/>
          </p:cNvPicPr>
          <p:nvPr>
            <p:ph sz="half" idx="1"/>
          </p:nvPr>
        </p:nvPicPr>
        <p:blipFill rotWithShape="1">
          <a:blip r:embed="rId3"/>
          <a:srcRect l="32436"/>
          <a:stretch/>
        </p:blipFill>
        <p:spPr>
          <a:xfrm>
            <a:off x="1727199" y="2671232"/>
            <a:ext cx="2121658" cy="2089496"/>
          </a:xfrm>
        </p:spPr>
      </p:pic>
      <p:sp>
        <p:nvSpPr>
          <p:cNvPr id="2" name="Title 1">
            <a:extLst>
              <a:ext uri="{FF2B5EF4-FFF2-40B4-BE49-F238E27FC236}">
                <a16:creationId xmlns:a16="http://schemas.microsoft.com/office/drawing/2014/main" id="{E1FB124C-B66E-4BFF-B1E1-4A30E7A95D14}"/>
              </a:ext>
            </a:extLst>
          </p:cNvPr>
          <p:cNvSpPr>
            <a:spLocks noGrp="1"/>
          </p:cNvSpPr>
          <p:nvPr>
            <p:ph type="title"/>
          </p:nvPr>
        </p:nvSpPr>
        <p:spPr/>
        <p:txBody>
          <a:bodyPr/>
          <a:lstStyle/>
          <a:p>
            <a:r>
              <a:rPr lang="en-US"/>
              <a:t>New Old Drugs</a:t>
            </a:r>
            <a:endParaRPr lang="en-US" dirty="0"/>
          </a:p>
        </p:txBody>
      </p:sp>
      <p:pic>
        <p:nvPicPr>
          <p:cNvPr id="13" name="Content Placeholder 12" descr="A picture containing food, table, white, piece&#10;&#10;Description automatically generated">
            <a:extLst>
              <a:ext uri="{FF2B5EF4-FFF2-40B4-BE49-F238E27FC236}">
                <a16:creationId xmlns:a16="http://schemas.microsoft.com/office/drawing/2014/main" id="{31B027F8-27B2-43FE-BD5D-F5998CFEAED2}"/>
              </a:ext>
            </a:extLst>
          </p:cNvPr>
          <p:cNvPicPr>
            <a:picLocks noGrp="1" noChangeAspect="1"/>
          </p:cNvPicPr>
          <p:nvPr>
            <p:ph sz="half" idx="2"/>
          </p:nvPr>
        </p:nvPicPr>
        <p:blipFill rotWithShape="1">
          <a:blip r:embed="rId4"/>
          <a:srcRect l="24156" t="5334" r="27884" b="5334"/>
          <a:stretch/>
        </p:blipFill>
        <p:spPr>
          <a:xfrm>
            <a:off x="4109130" y="2671232"/>
            <a:ext cx="2121658" cy="2089496"/>
          </a:xfrm>
        </p:spPr>
      </p:pic>
      <p:pic>
        <p:nvPicPr>
          <p:cNvPr id="11" name="Content Placeholder 7" descr="A close up of food&#10;&#10;Description automatically generated">
            <a:extLst>
              <a:ext uri="{FF2B5EF4-FFF2-40B4-BE49-F238E27FC236}">
                <a16:creationId xmlns:a16="http://schemas.microsoft.com/office/drawing/2014/main" id="{4DFB2E95-4764-4118-9878-5FDC4D67081F}"/>
              </a:ext>
            </a:extLst>
          </p:cNvPr>
          <p:cNvPicPr>
            <a:picLocks noChangeAspect="1"/>
          </p:cNvPicPr>
          <p:nvPr/>
        </p:nvPicPr>
        <p:blipFill rotWithShape="1">
          <a:blip r:embed="rId5"/>
          <a:srcRect l="49450" r="13915"/>
          <a:stretch/>
        </p:blipFill>
        <p:spPr>
          <a:xfrm>
            <a:off x="2788662" y="2671232"/>
            <a:ext cx="1060195" cy="2089496"/>
          </a:xfrm>
          <a:prstGeom prst="rect">
            <a:avLst/>
          </a:prstGeom>
        </p:spPr>
      </p:pic>
      <p:pic>
        <p:nvPicPr>
          <p:cNvPr id="15" name="Picture 14" descr="A picture containing outdoor, sitting, white, man&#10;&#10;Description automatically generated">
            <a:extLst>
              <a:ext uri="{FF2B5EF4-FFF2-40B4-BE49-F238E27FC236}">
                <a16:creationId xmlns:a16="http://schemas.microsoft.com/office/drawing/2014/main" id="{1F64F8C8-9377-437B-B6FE-DA45EBFAAA62}"/>
              </a:ext>
            </a:extLst>
          </p:cNvPr>
          <p:cNvPicPr>
            <a:picLocks noChangeAspect="1"/>
          </p:cNvPicPr>
          <p:nvPr/>
        </p:nvPicPr>
        <p:blipFill rotWithShape="1">
          <a:blip r:embed="rId6"/>
          <a:srcRect l="13733" t="7242" r="23163"/>
          <a:stretch/>
        </p:blipFill>
        <p:spPr>
          <a:xfrm>
            <a:off x="6491061" y="2671232"/>
            <a:ext cx="2121657" cy="2089496"/>
          </a:xfrm>
          <a:prstGeom prst="rect">
            <a:avLst/>
          </a:prstGeom>
        </p:spPr>
      </p:pic>
      <p:pic>
        <p:nvPicPr>
          <p:cNvPr id="17" name="Picture 16" descr="A picture containing table, piece, food&#10;&#10;Description automatically generated">
            <a:extLst>
              <a:ext uri="{FF2B5EF4-FFF2-40B4-BE49-F238E27FC236}">
                <a16:creationId xmlns:a16="http://schemas.microsoft.com/office/drawing/2014/main" id="{EF912E9D-91BB-4B0F-B9BA-188E8B8FAB05}"/>
              </a:ext>
            </a:extLst>
          </p:cNvPr>
          <p:cNvPicPr>
            <a:picLocks noChangeAspect="1"/>
          </p:cNvPicPr>
          <p:nvPr/>
        </p:nvPicPr>
        <p:blipFill rotWithShape="1">
          <a:blip r:embed="rId7"/>
          <a:srcRect l="40416" r="5834"/>
          <a:stretch/>
        </p:blipFill>
        <p:spPr>
          <a:xfrm>
            <a:off x="8872991" y="2671232"/>
            <a:ext cx="2146059" cy="2089496"/>
          </a:xfrm>
          <a:prstGeom prst="rect">
            <a:avLst/>
          </a:prstGeom>
        </p:spPr>
      </p:pic>
      <p:sp>
        <p:nvSpPr>
          <p:cNvPr id="18" name="TextBox 17">
            <a:extLst>
              <a:ext uri="{FF2B5EF4-FFF2-40B4-BE49-F238E27FC236}">
                <a16:creationId xmlns:a16="http://schemas.microsoft.com/office/drawing/2014/main" id="{BA017B5C-B966-46F0-850A-3BF907AFF313}"/>
              </a:ext>
            </a:extLst>
          </p:cNvPr>
          <p:cNvSpPr txBox="1"/>
          <p:nvPr/>
        </p:nvSpPr>
        <p:spPr>
          <a:xfrm>
            <a:off x="1727199" y="4932864"/>
            <a:ext cx="2121658" cy="400110"/>
          </a:xfrm>
          <a:prstGeom prst="rect">
            <a:avLst/>
          </a:prstGeom>
          <a:noFill/>
        </p:spPr>
        <p:txBody>
          <a:bodyPr wrap="square" rtlCol="0">
            <a:spAutoFit/>
          </a:bodyPr>
          <a:lstStyle/>
          <a:p>
            <a:pPr algn="ctr"/>
            <a:r>
              <a:rPr lang="en-US" sz="2000" dirty="0"/>
              <a:t>Ecstasy/MDMA</a:t>
            </a:r>
          </a:p>
        </p:txBody>
      </p:sp>
      <p:sp>
        <p:nvSpPr>
          <p:cNvPr id="19" name="TextBox 18">
            <a:extLst>
              <a:ext uri="{FF2B5EF4-FFF2-40B4-BE49-F238E27FC236}">
                <a16:creationId xmlns:a16="http://schemas.microsoft.com/office/drawing/2014/main" id="{6F884C29-CB03-447A-A23A-5B8AC72EA80E}"/>
              </a:ext>
            </a:extLst>
          </p:cNvPr>
          <p:cNvSpPr txBox="1"/>
          <p:nvPr/>
        </p:nvSpPr>
        <p:spPr>
          <a:xfrm>
            <a:off x="4109130" y="4932864"/>
            <a:ext cx="2121658" cy="400110"/>
          </a:xfrm>
          <a:prstGeom prst="rect">
            <a:avLst/>
          </a:prstGeom>
          <a:noFill/>
        </p:spPr>
        <p:txBody>
          <a:bodyPr wrap="square" rtlCol="0">
            <a:spAutoFit/>
          </a:bodyPr>
          <a:lstStyle/>
          <a:p>
            <a:pPr algn="ctr"/>
            <a:r>
              <a:rPr lang="en-US" sz="2000" dirty="0"/>
              <a:t>Amphetamine</a:t>
            </a:r>
          </a:p>
        </p:txBody>
      </p:sp>
      <p:sp>
        <p:nvSpPr>
          <p:cNvPr id="20" name="TextBox 19">
            <a:extLst>
              <a:ext uri="{FF2B5EF4-FFF2-40B4-BE49-F238E27FC236}">
                <a16:creationId xmlns:a16="http://schemas.microsoft.com/office/drawing/2014/main" id="{EA750E9F-D341-4B33-850F-C42104BD8AB1}"/>
              </a:ext>
            </a:extLst>
          </p:cNvPr>
          <p:cNvSpPr txBox="1"/>
          <p:nvPr/>
        </p:nvSpPr>
        <p:spPr>
          <a:xfrm>
            <a:off x="6490382" y="4932864"/>
            <a:ext cx="2121658" cy="400110"/>
          </a:xfrm>
          <a:prstGeom prst="rect">
            <a:avLst/>
          </a:prstGeom>
          <a:noFill/>
        </p:spPr>
        <p:txBody>
          <a:bodyPr wrap="square" rtlCol="0">
            <a:spAutoFit/>
          </a:bodyPr>
          <a:lstStyle/>
          <a:p>
            <a:pPr algn="ctr"/>
            <a:r>
              <a:rPr lang="en-US" sz="2000" dirty="0"/>
              <a:t>Cocaine</a:t>
            </a:r>
          </a:p>
        </p:txBody>
      </p:sp>
      <p:sp>
        <p:nvSpPr>
          <p:cNvPr id="21" name="TextBox 20">
            <a:extLst>
              <a:ext uri="{FF2B5EF4-FFF2-40B4-BE49-F238E27FC236}">
                <a16:creationId xmlns:a16="http://schemas.microsoft.com/office/drawing/2014/main" id="{22DAC80E-F1F8-457B-A2E3-361AC4D9D724}"/>
              </a:ext>
            </a:extLst>
          </p:cNvPr>
          <p:cNvSpPr txBox="1"/>
          <p:nvPr/>
        </p:nvSpPr>
        <p:spPr>
          <a:xfrm>
            <a:off x="8871634" y="4932864"/>
            <a:ext cx="2121658" cy="400110"/>
          </a:xfrm>
          <a:prstGeom prst="rect">
            <a:avLst/>
          </a:prstGeom>
          <a:noFill/>
        </p:spPr>
        <p:txBody>
          <a:bodyPr wrap="square" rtlCol="0">
            <a:spAutoFit/>
          </a:bodyPr>
          <a:lstStyle/>
          <a:p>
            <a:pPr algn="ctr"/>
            <a:r>
              <a:rPr lang="en-US" sz="2000" dirty="0"/>
              <a:t>LSD</a:t>
            </a:r>
          </a:p>
        </p:txBody>
      </p:sp>
    </p:spTree>
    <p:extLst>
      <p:ext uri="{BB962C8B-B14F-4D97-AF65-F5344CB8AC3E}">
        <p14:creationId xmlns:p14="http://schemas.microsoft.com/office/powerpoint/2010/main" val="3333121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93CE7-E73E-41CD-B35C-874E19C63D9F}"/>
              </a:ext>
            </a:extLst>
          </p:cNvPr>
          <p:cNvSpPr>
            <a:spLocks noGrp="1"/>
          </p:cNvSpPr>
          <p:nvPr>
            <p:ph type="title"/>
          </p:nvPr>
        </p:nvSpPr>
        <p:spPr/>
        <p:txBody>
          <a:bodyPr>
            <a:normAutofit fontScale="90000"/>
          </a:bodyPr>
          <a:lstStyle/>
          <a:p>
            <a:r>
              <a:rPr lang="en-US" dirty="0"/>
              <a:t>How do we know what we know about drugs?</a:t>
            </a:r>
          </a:p>
        </p:txBody>
      </p:sp>
      <p:sp>
        <p:nvSpPr>
          <p:cNvPr id="3" name="Text Placeholder 2">
            <a:extLst>
              <a:ext uri="{FF2B5EF4-FFF2-40B4-BE49-F238E27FC236}">
                <a16:creationId xmlns:a16="http://schemas.microsoft.com/office/drawing/2014/main" id="{AF165E11-3224-4C91-B6AF-F3C07A5D3095}"/>
              </a:ext>
            </a:extLst>
          </p:cNvPr>
          <p:cNvSpPr>
            <a:spLocks noGrp="1"/>
          </p:cNvSpPr>
          <p:nvPr>
            <p:ph type="body" idx="1"/>
          </p:nvPr>
        </p:nvSpPr>
        <p:spPr/>
        <p:txBody>
          <a:bodyPr/>
          <a:lstStyle/>
          <a:p>
            <a:r>
              <a:rPr lang="en-US" dirty="0"/>
              <a:t>Health Statistics, Surveys, Police Records</a:t>
            </a:r>
          </a:p>
        </p:txBody>
      </p:sp>
    </p:spTree>
    <p:extLst>
      <p:ext uri="{BB962C8B-B14F-4D97-AF65-F5344CB8AC3E}">
        <p14:creationId xmlns:p14="http://schemas.microsoft.com/office/powerpoint/2010/main" val="3084210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3F5415-FC34-4A35-A4C7-32BA1EAD0464}"/>
              </a:ext>
            </a:extLst>
          </p:cNvPr>
          <p:cNvSpPr>
            <a:spLocks noGrp="1"/>
          </p:cNvSpPr>
          <p:nvPr>
            <p:ph type="title"/>
          </p:nvPr>
        </p:nvSpPr>
        <p:spPr/>
        <p:txBody>
          <a:bodyPr vert="horz" lIns="91440" tIns="45720" rIns="91440" bIns="45720" rtlCol="0" anchor="ctr">
            <a:noAutofit/>
          </a:bodyPr>
          <a:lstStyle/>
          <a:p>
            <a:r>
              <a:rPr lang="en-US" sz="4400" dirty="0"/>
              <a:t>Georgia has the second highest per-capita rate of adult injecting drug use in the world</a:t>
            </a:r>
          </a:p>
        </p:txBody>
      </p:sp>
      <p:sp>
        <p:nvSpPr>
          <p:cNvPr id="2" name="Text Placeholder 1">
            <a:extLst>
              <a:ext uri="{FF2B5EF4-FFF2-40B4-BE49-F238E27FC236}">
                <a16:creationId xmlns:a16="http://schemas.microsoft.com/office/drawing/2014/main" id="{EC4FFE74-1ADE-4AFF-803C-729FC4E42A1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54396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5B585-C7AD-4237-8F8B-88EA15CCF1F7}"/>
              </a:ext>
            </a:extLst>
          </p:cNvPr>
          <p:cNvSpPr>
            <a:spLocks noGrp="1"/>
          </p:cNvSpPr>
          <p:nvPr>
            <p:ph type="title"/>
          </p:nvPr>
        </p:nvSpPr>
        <p:spPr/>
        <p:txBody>
          <a:bodyPr/>
          <a:lstStyle/>
          <a:p>
            <a:r>
              <a:rPr lang="en-US" dirty="0"/>
              <a:t>Surveys</a:t>
            </a:r>
          </a:p>
        </p:txBody>
      </p:sp>
      <p:sp>
        <p:nvSpPr>
          <p:cNvPr id="23" name="Content Placeholder 22">
            <a:extLst>
              <a:ext uri="{FF2B5EF4-FFF2-40B4-BE49-F238E27FC236}">
                <a16:creationId xmlns:a16="http://schemas.microsoft.com/office/drawing/2014/main" id="{FEE2FF1C-D6E8-4E31-92AF-D998B3BB60C9}"/>
              </a:ext>
            </a:extLst>
          </p:cNvPr>
          <p:cNvSpPr>
            <a:spLocks noGrp="1"/>
          </p:cNvSpPr>
          <p:nvPr>
            <p:ph sz="half" idx="2"/>
          </p:nvPr>
        </p:nvSpPr>
        <p:spPr/>
        <p:txBody>
          <a:bodyPr>
            <a:normAutofit fontScale="92500" lnSpcReduction="20000"/>
          </a:bodyPr>
          <a:lstStyle/>
          <a:p>
            <a:pPr marL="0" indent="0">
              <a:buNone/>
            </a:pPr>
            <a:r>
              <a:rPr lang="en-US" b="1" dirty="0"/>
              <a:t>Findings</a:t>
            </a:r>
          </a:p>
          <a:p>
            <a:r>
              <a:rPr lang="en-US" dirty="0"/>
              <a:t>A lot of cannabis</a:t>
            </a:r>
          </a:p>
          <a:p>
            <a:r>
              <a:rPr lang="en-US" dirty="0"/>
              <a:t>Very few women use drugs</a:t>
            </a:r>
          </a:p>
          <a:p>
            <a:r>
              <a:rPr lang="en-US" dirty="0"/>
              <a:t>Opiate usage around population estimate for injecting drug users</a:t>
            </a:r>
          </a:p>
          <a:p>
            <a:pPr marL="0" indent="0">
              <a:buNone/>
            </a:pPr>
            <a:r>
              <a:rPr lang="en-US" b="1" dirty="0"/>
              <a:t>However</a:t>
            </a:r>
          </a:p>
          <a:p>
            <a:r>
              <a:rPr lang="en-US" dirty="0"/>
              <a:t>Drug surveys are difficult and may suffer from under reporting</a:t>
            </a:r>
          </a:p>
          <a:p>
            <a:r>
              <a:rPr lang="en-US" dirty="0"/>
              <a:t>Little detail</a:t>
            </a:r>
          </a:p>
          <a:p>
            <a:r>
              <a:rPr lang="en-US" dirty="0"/>
              <a:t>Old</a:t>
            </a:r>
          </a:p>
          <a:p>
            <a:endParaRPr lang="en-US" dirty="0"/>
          </a:p>
        </p:txBody>
      </p:sp>
      <p:sp>
        <p:nvSpPr>
          <p:cNvPr id="20" name="TextBox 19">
            <a:extLst>
              <a:ext uri="{FF2B5EF4-FFF2-40B4-BE49-F238E27FC236}">
                <a16:creationId xmlns:a16="http://schemas.microsoft.com/office/drawing/2014/main" id="{13A839CC-9A26-45A2-A1B4-CC48FA8EDD04}"/>
              </a:ext>
            </a:extLst>
          </p:cNvPr>
          <p:cNvSpPr txBox="1"/>
          <p:nvPr/>
        </p:nvSpPr>
        <p:spPr>
          <a:xfrm>
            <a:off x="1231900" y="1714500"/>
            <a:ext cx="4711700" cy="368300"/>
          </a:xfrm>
          <a:prstGeom prst="rect">
            <a:avLst/>
          </a:prstGeom>
          <a:solidFill>
            <a:schemeClr val="tx2"/>
          </a:solidFill>
        </p:spPr>
        <p:txBody>
          <a:bodyPr wrap="square" rtlCol="0">
            <a:spAutoFit/>
          </a:bodyPr>
          <a:lstStyle/>
          <a:p>
            <a:pPr algn="ctr"/>
            <a:r>
              <a:rPr lang="en-US" dirty="0">
                <a:solidFill>
                  <a:schemeClr val="bg1"/>
                </a:solidFill>
              </a:rPr>
              <a:t>General Population Survey, 2015</a:t>
            </a:r>
          </a:p>
        </p:txBody>
      </p:sp>
      <p:sp>
        <p:nvSpPr>
          <p:cNvPr id="22" name="Rectangle 21">
            <a:extLst>
              <a:ext uri="{FF2B5EF4-FFF2-40B4-BE49-F238E27FC236}">
                <a16:creationId xmlns:a16="http://schemas.microsoft.com/office/drawing/2014/main" id="{58B79745-BF48-47F8-8DCE-59759FC86AD7}"/>
              </a:ext>
            </a:extLst>
          </p:cNvPr>
          <p:cNvSpPr/>
          <p:nvPr/>
        </p:nvSpPr>
        <p:spPr>
          <a:xfrm>
            <a:off x="1231900" y="6000972"/>
            <a:ext cx="4706620" cy="461665"/>
          </a:xfrm>
          <a:prstGeom prst="rect">
            <a:avLst/>
          </a:prstGeom>
        </p:spPr>
        <p:txBody>
          <a:bodyPr wrap="square">
            <a:spAutoFit/>
          </a:bodyPr>
          <a:lstStyle/>
          <a:p>
            <a:r>
              <a:rPr lang="en-US" sz="1200" dirty="0" err="1"/>
              <a:t>Kirtadze</a:t>
            </a:r>
            <a:r>
              <a:rPr lang="en-US" sz="1200" dirty="0"/>
              <a:t>, </a:t>
            </a:r>
            <a:r>
              <a:rPr lang="en-US" sz="1200" dirty="0" err="1"/>
              <a:t>Otiashvili</a:t>
            </a:r>
            <a:r>
              <a:rPr lang="en-US" sz="1200" dirty="0"/>
              <a:t>, </a:t>
            </a:r>
            <a:r>
              <a:rPr lang="en-US" sz="1200" dirty="0" err="1"/>
              <a:t>Tabatadze</a:t>
            </a:r>
            <a:r>
              <a:rPr lang="en-US" sz="1200" dirty="0"/>
              <a:t>. (2016). National Survey on Substance Use in the General Population in Georgia, 2015</a:t>
            </a:r>
          </a:p>
        </p:txBody>
      </p:sp>
      <p:pic>
        <p:nvPicPr>
          <p:cNvPr id="31" name="Content Placeholder 30">
            <a:extLst>
              <a:ext uri="{FF2B5EF4-FFF2-40B4-BE49-F238E27FC236}">
                <a16:creationId xmlns:a16="http://schemas.microsoft.com/office/drawing/2014/main" id="{80BF789A-6FCE-45ED-B9E3-C3DD1EC512D3}"/>
              </a:ext>
            </a:extLst>
          </p:cNvPr>
          <p:cNvPicPr>
            <a:picLocks noGrp="1" noChangeAspect="1"/>
          </p:cNvPicPr>
          <p:nvPr>
            <p:ph sz="half" idx="1"/>
          </p:nvPr>
        </p:nvPicPr>
        <p:blipFill rotWithShape="1">
          <a:blip r:embed="rId3">
            <a:extLst>
              <a:ext uri="{96DAC541-7B7A-43D3-8B79-37D633B846F1}">
                <asvg:svgBlip xmlns:asvg="http://schemas.microsoft.com/office/drawing/2016/SVG/main" r:embed="rId4"/>
              </a:ext>
            </a:extLst>
          </a:blip>
          <a:srcRect l="23412"/>
          <a:stretch/>
        </p:blipFill>
        <p:spPr>
          <a:xfrm>
            <a:off x="1231900" y="2242727"/>
            <a:ext cx="4706620" cy="3687218"/>
          </a:xfrm>
        </p:spPr>
      </p:pic>
      <p:sp>
        <p:nvSpPr>
          <p:cNvPr id="32" name="Rectangle 31">
            <a:extLst>
              <a:ext uri="{FF2B5EF4-FFF2-40B4-BE49-F238E27FC236}">
                <a16:creationId xmlns:a16="http://schemas.microsoft.com/office/drawing/2014/main" id="{860B8181-2416-4FEA-BEC7-713BBDE85C94}"/>
              </a:ext>
            </a:extLst>
          </p:cNvPr>
          <p:cNvSpPr/>
          <p:nvPr/>
        </p:nvSpPr>
        <p:spPr>
          <a:xfrm>
            <a:off x="6525403" y="5981699"/>
            <a:ext cx="5087618" cy="830997"/>
          </a:xfrm>
          <a:prstGeom prst="rect">
            <a:avLst/>
          </a:prstGeom>
        </p:spPr>
        <p:txBody>
          <a:bodyPr wrap="square">
            <a:spAutoFit/>
          </a:bodyPr>
          <a:lstStyle/>
          <a:p>
            <a:r>
              <a:rPr lang="en-US" sz="1200" dirty="0" err="1"/>
              <a:t>Kirtadze</a:t>
            </a:r>
            <a:r>
              <a:rPr lang="en-US" sz="1200" dirty="0"/>
              <a:t>, </a:t>
            </a:r>
            <a:r>
              <a:rPr lang="en-US" sz="1200" dirty="0" err="1"/>
              <a:t>Otiashvili</a:t>
            </a:r>
            <a:r>
              <a:rPr lang="en-US" sz="1200" dirty="0"/>
              <a:t>, </a:t>
            </a:r>
            <a:r>
              <a:rPr lang="en-US" sz="1200" dirty="0" err="1"/>
              <a:t>Tabatadze</a:t>
            </a:r>
            <a:r>
              <a:rPr lang="en-US" sz="1200" dirty="0"/>
              <a:t>, </a:t>
            </a:r>
            <a:r>
              <a:rPr lang="en-US" sz="1200" dirty="0" err="1"/>
              <a:t>Vardanashvili</a:t>
            </a:r>
            <a:r>
              <a:rPr lang="en-US" sz="1200" dirty="0"/>
              <a:t>, </a:t>
            </a:r>
            <a:r>
              <a:rPr lang="en-US" sz="1200" dirty="0" err="1"/>
              <a:t>Sturua</a:t>
            </a:r>
            <a:r>
              <a:rPr lang="en-US" sz="1200" dirty="0"/>
              <a:t>, </a:t>
            </a:r>
            <a:r>
              <a:rPr lang="en-US" sz="1200" dirty="0" err="1"/>
              <a:t>Zabransky</a:t>
            </a:r>
            <a:r>
              <a:rPr lang="en-US" sz="1200" dirty="0"/>
              <a:t>, Anthony. (2018). </a:t>
            </a:r>
            <a:r>
              <a:rPr lang="en-US" sz="1200" i="1" dirty="0"/>
              <a:t>Republic of Georgia estimates for prevalence of drug use: Randomized response techniques suggest under-estimation. Drug and Alcohol Dependence, 187, 300–304.</a:t>
            </a:r>
            <a:r>
              <a:rPr lang="en-US" sz="1200" dirty="0"/>
              <a:t> </a:t>
            </a:r>
          </a:p>
        </p:txBody>
      </p:sp>
    </p:spTree>
    <p:extLst>
      <p:ext uri="{BB962C8B-B14F-4D97-AF65-F5344CB8AC3E}">
        <p14:creationId xmlns:p14="http://schemas.microsoft.com/office/powerpoint/2010/main" val="4272622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881F8-6FA1-4B90-9846-0E57EA4ECB6B}"/>
              </a:ext>
            </a:extLst>
          </p:cNvPr>
          <p:cNvSpPr>
            <a:spLocks noGrp="1"/>
          </p:cNvSpPr>
          <p:nvPr>
            <p:ph type="title"/>
          </p:nvPr>
        </p:nvSpPr>
        <p:spPr/>
        <p:txBody>
          <a:bodyPr/>
          <a:lstStyle/>
          <a:p>
            <a:r>
              <a:rPr lang="en-US" dirty="0"/>
              <a:t>Police Records</a:t>
            </a:r>
          </a:p>
        </p:txBody>
      </p:sp>
      <p:pic>
        <p:nvPicPr>
          <p:cNvPr id="4" name="Content Placeholder 3">
            <a:extLst>
              <a:ext uri="{FF2B5EF4-FFF2-40B4-BE49-F238E27FC236}">
                <a16:creationId xmlns:a16="http://schemas.microsoft.com/office/drawing/2014/main" id="{DFDE7FB6-8B78-4BAB-BD92-66DDA5D9D79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108200" y="2108200"/>
            <a:ext cx="8128000" cy="4064000"/>
          </a:xfrm>
          <a:prstGeom prst="rect">
            <a:avLst/>
          </a:prstGeom>
        </p:spPr>
      </p:pic>
      <p:sp>
        <p:nvSpPr>
          <p:cNvPr id="5" name="TextBox 4">
            <a:extLst>
              <a:ext uri="{FF2B5EF4-FFF2-40B4-BE49-F238E27FC236}">
                <a16:creationId xmlns:a16="http://schemas.microsoft.com/office/drawing/2014/main" id="{5BFF9717-6913-4561-80F9-22ED4B9B1665}"/>
              </a:ext>
            </a:extLst>
          </p:cNvPr>
          <p:cNvSpPr txBox="1"/>
          <p:nvPr/>
        </p:nvSpPr>
        <p:spPr>
          <a:xfrm>
            <a:off x="2108200" y="1739900"/>
            <a:ext cx="8128000" cy="368300"/>
          </a:xfrm>
          <a:prstGeom prst="rect">
            <a:avLst/>
          </a:prstGeom>
          <a:solidFill>
            <a:schemeClr val="tx2"/>
          </a:solidFill>
        </p:spPr>
        <p:txBody>
          <a:bodyPr wrap="square" rtlCol="0">
            <a:spAutoFit/>
          </a:bodyPr>
          <a:lstStyle/>
          <a:p>
            <a:pPr algn="ctr"/>
            <a:r>
              <a:rPr lang="en-US" dirty="0">
                <a:solidFill>
                  <a:schemeClr val="bg1"/>
                </a:solidFill>
              </a:rPr>
              <a:t>Crime Reporting</a:t>
            </a:r>
          </a:p>
        </p:txBody>
      </p:sp>
    </p:spTree>
    <p:extLst>
      <p:ext uri="{BB962C8B-B14F-4D97-AF65-F5344CB8AC3E}">
        <p14:creationId xmlns:p14="http://schemas.microsoft.com/office/powerpoint/2010/main" val="2996234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CF05B75-27D9-4DB3-8212-8BC8355E4239}"/>
              </a:ext>
            </a:extLst>
          </p:cNvPr>
          <p:cNvSpPr/>
          <p:nvPr/>
        </p:nvSpPr>
        <p:spPr>
          <a:xfrm>
            <a:off x="1231900" y="2070100"/>
            <a:ext cx="5816600" cy="44460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40464C-442C-4C62-8428-EF73C7A03A07}"/>
              </a:ext>
            </a:extLst>
          </p:cNvPr>
          <p:cNvSpPr>
            <a:spLocks noGrp="1"/>
          </p:cNvSpPr>
          <p:nvPr>
            <p:ph type="title"/>
          </p:nvPr>
        </p:nvSpPr>
        <p:spPr/>
        <p:txBody>
          <a:bodyPr/>
          <a:lstStyle/>
          <a:p>
            <a:r>
              <a:rPr lang="en-US" dirty="0"/>
              <a:t>Police Records</a:t>
            </a:r>
          </a:p>
        </p:txBody>
      </p:sp>
      <p:sp>
        <p:nvSpPr>
          <p:cNvPr id="3" name="Content Placeholder 2">
            <a:extLst>
              <a:ext uri="{FF2B5EF4-FFF2-40B4-BE49-F238E27FC236}">
                <a16:creationId xmlns:a16="http://schemas.microsoft.com/office/drawing/2014/main" id="{4A3C44AE-C1C8-4DC0-989E-B82D382DB996}"/>
              </a:ext>
            </a:extLst>
          </p:cNvPr>
          <p:cNvSpPr>
            <a:spLocks noGrp="1"/>
          </p:cNvSpPr>
          <p:nvPr>
            <p:ph sz="half" idx="1"/>
          </p:nvPr>
        </p:nvSpPr>
        <p:spPr>
          <a:xfrm>
            <a:off x="1371599" y="2285999"/>
            <a:ext cx="5520267" cy="4030134"/>
          </a:xfrm>
        </p:spPr>
        <p:txBody>
          <a:bodyPr>
            <a:normAutofit fontScale="92500" lnSpcReduction="20000"/>
          </a:bodyPr>
          <a:lstStyle/>
          <a:p>
            <a:r>
              <a:rPr lang="en-US" dirty="0"/>
              <a:t>In the last six months police seizures reported destroyed on agenda.ge, over:</a:t>
            </a:r>
          </a:p>
          <a:p>
            <a:pPr lvl="1"/>
            <a:r>
              <a:rPr lang="en-US" dirty="0"/>
              <a:t>300 kg cannabis</a:t>
            </a:r>
          </a:p>
          <a:p>
            <a:pPr lvl="1"/>
            <a:r>
              <a:rPr lang="en-US" dirty="0"/>
              <a:t>5.2 kg heroin</a:t>
            </a:r>
          </a:p>
          <a:p>
            <a:pPr lvl="1"/>
            <a:r>
              <a:rPr lang="en-US" dirty="0"/>
              <a:t>13,000 pills pharmaceuticals including pregabalin, tramadol and codeine</a:t>
            </a:r>
          </a:p>
          <a:p>
            <a:pPr lvl="1"/>
            <a:r>
              <a:rPr lang="en-US" dirty="0"/>
              <a:t>5,200 pills of Subutex</a:t>
            </a:r>
          </a:p>
          <a:p>
            <a:pPr lvl="1"/>
            <a:r>
              <a:rPr lang="en-US" dirty="0"/>
              <a:t>550 and 58.3 gr of methadone</a:t>
            </a:r>
          </a:p>
          <a:p>
            <a:pPr lvl="1"/>
            <a:r>
              <a:rPr lang="en-US" dirty="0"/>
              <a:t>1,100 pills amphetamine</a:t>
            </a:r>
          </a:p>
          <a:p>
            <a:pPr lvl="1"/>
            <a:r>
              <a:rPr lang="en-US" dirty="0"/>
              <a:t>450 pills MDMA</a:t>
            </a:r>
          </a:p>
          <a:p>
            <a:pPr lvl="1"/>
            <a:r>
              <a:rPr lang="en-US" dirty="0"/>
              <a:t>1.3 kg cocaine</a:t>
            </a:r>
          </a:p>
          <a:p>
            <a:r>
              <a:rPr lang="en-US" dirty="0"/>
              <a:t>Other reports make reference to LSD, Alpha-PVP, and other unspecified “New Psychoactive Substances”</a:t>
            </a:r>
          </a:p>
        </p:txBody>
      </p:sp>
      <p:pic>
        <p:nvPicPr>
          <p:cNvPr id="6" name="Content Placeholder 5" descr="A person standing next to a fireplace&#10;&#10;Description automatically generated">
            <a:extLst>
              <a:ext uri="{FF2B5EF4-FFF2-40B4-BE49-F238E27FC236}">
                <a16:creationId xmlns:a16="http://schemas.microsoft.com/office/drawing/2014/main" id="{B63FBC1A-8213-489D-9227-27CEF59BA1AD}"/>
              </a:ext>
            </a:extLst>
          </p:cNvPr>
          <p:cNvPicPr>
            <a:picLocks noGrp="1" noChangeAspect="1"/>
          </p:cNvPicPr>
          <p:nvPr>
            <p:ph sz="half" idx="2"/>
          </p:nvPr>
        </p:nvPicPr>
        <p:blipFill rotWithShape="1">
          <a:blip r:embed="rId3"/>
          <a:srcRect l="40479" t="2234" r="25320" b="2234"/>
          <a:stretch/>
        </p:blipFill>
        <p:spPr>
          <a:xfrm>
            <a:off x="7536426" y="1"/>
            <a:ext cx="4655574" cy="6858000"/>
          </a:xfrm>
        </p:spPr>
      </p:pic>
      <p:sp>
        <p:nvSpPr>
          <p:cNvPr id="7" name="TextBox 6">
            <a:extLst>
              <a:ext uri="{FF2B5EF4-FFF2-40B4-BE49-F238E27FC236}">
                <a16:creationId xmlns:a16="http://schemas.microsoft.com/office/drawing/2014/main" id="{F0A96068-A720-4454-8195-1A909DC678E1}"/>
              </a:ext>
            </a:extLst>
          </p:cNvPr>
          <p:cNvSpPr txBox="1"/>
          <p:nvPr/>
        </p:nvSpPr>
        <p:spPr>
          <a:xfrm>
            <a:off x="7536427" y="6516158"/>
            <a:ext cx="4655574" cy="369332"/>
          </a:xfrm>
          <a:prstGeom prst="rect">
            <a:avLst/>
          </a:prstGeom>
          <a:solidFill>
            <a:srgbClr val="FFBD47">
              <a:alpha val="54118"/>
            </a:srgbClr>
          </a:solidFill>
        </p:spPr>
        <p:txBody>
          <a:bodyPr wrap="square" rtlCol="0">
            <a:spAutoFit/>
          </a:bodyPr>
          <a:lstStyle/>
          <a:p>
            <a:r>
              <a:rPr lang="en-US" i="1" err="1"/>
              <a:t>Source</a:t>
            </a:r>
            <a:r>
              <a:rPr lang="en-US" i="1"/>
              <a:t>: Agenda</a:t>
            </a:r>
            <a:r>
              <a:rPr lang="en-US" i="1" dirty="0" err="1"/>
              <a:t>.ge</a:t>
            </a:r>
            <a:endParaRPr lang="en-US" dirty="0"/>
          </a:p>
        </p:txBody>
      </p:sp>
    </p:spTree>
    <p:extLst>
      <p:ext uri="{BB962C8B-B14F-4D97-AF65-F5344CB8AC3E}">
        <p14:creationId xmlns:p14="http://schemas.microsoft.com/office/powerpoint/2010/main" val="106363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56A7B9-A0C1-4D57-B351-A7787BB9E3DA}"/>
              </a:ext>
            </a:extLst>
          </p:cNvPr>
          <p:cNvSpPr/>
          <p:nvPr/>
        </p:nvSpPr>
        <p:spPr>
          <a:xfrm>
            <a:off x="1371599" y="2171699"/>
            <a:ext cx="4600573" cy="400050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0E2D3D-FCE6-4944-94CA-36B2D913006F}"/>
              </a:ext>
            </a:extLst>
          </p:cNvPr>
          <p:cNvSpPr>
            <a:spLocks noGrp="1"/>
          </p:cNvSpPr>
          <p:nvPr>
            <p:ph type="title"/>
          </p:nvPr>
        </p:nvSpPr>
        <p:spPr/>
        <p:txBody>
          <a:bodyPr/>
          <a:lstStyle/>
          <a:p>
            <a:r>
              <a:rPr lang="en-US"/>
              <a:t>Cleaning and processing</a:t>
            </a:r>
            <a:endParaRPr lang="en-US" dirty="0"/>
          </a:p>
        </p:txBody>
      </p:sp>
      <p:sp>
        <p:nvSpPr>
          <p:cNvPr id="3" name="Content Placeholder 2">
            <a:extLst>
              <a:ext uri="{FF2B5EF4-FFF2-40B4-BE49-F238E27FC236}">
                <a16:creationId xmlns:a16="http://schemas.microsoft.com/office/drawing/2014/main" id="{176EC3B5-D6F9-4E9A-9C34-BF5EEB84F298}"/>
              </a:ext>
            </a:extLst>
          </p:cNvPr>
          <p:cNvSpPr>
            <a:spLocks noGrp="1"/>
          </p:cNvSpPr>
          <p:nvPr>
            <p:ph sz="half" idx="1"/>
          </p:nvPr>
        </p:nvSpPr>
        <p:spPr/>
        <p:txBody>
          <a:bodyPr>
            <a:normAutofit lnSpcReduction="10000"/>
          </a:bodyPr>
          <a:lstStyle/>
          <a:p>
            <a:r>
              <a:rPr lang="en-US"/>
              <a:t>Dropping records outside of full-content date range and non-substance listings</a:t>
            </a:r>
            <a:endParaRPr lang="en-US" dirty="0"/>
          </a:p>
          <a:p>
            <a:r>
              <a:rPr lang="en-US"/>
              <a:t>String cleaning (</a:t>
            </a:r>
            <a:r>
              <a:rPr lang="en-US" dirty="0"/>
              <a:t>e.</a:t>
            </a:r>
            <a:r>
              <a:rPr lang="en-US"/>
              <a:t>g. “</a:t>
            </a:r>
            <a:r>
              <a:rPr lang="en-US" dirty="0"/>
              <a:t>1</a:t>
            </a:r>
            <a:r>
              <a:rPr lang="ru-RU"/>
              <a:t>г</a:t>
            </a:r>
            <a:r>
              <a:rPr lang="en-US"/>
              <a:t>” -&gt; 1) and transliteration</a:t>
            </a:r>
            <a:endParaRPr lang="en-US" dirty="0"/>
          </a:p>
          <a:p>
            <a:r>
              <a:rPr lang="en-US"/>
              <a:t>BTC – USD conversion for consistent pricing</a:t>
            </a:r>
            <a:endParaRPr lang="en-US" dirty="0"/>
          </a:p>
          <a:p>
            <a:r>
              <a:rPr lang="en-US"/>
              <a:t>Rules based system for identifying substance from description</a:t>
            </a:r>
            <a:endParaRPr lang="en-US" dirty="0"/>
          </a:p>
          <a:p>
            <a:r>
              <a:rPr lang="en-US"/>
              <a:t>Secondary check and manual input for uncategorized records</a:t>
            </a:r>
            <a:endParaRPr lang="en-US" dirty="0"/>
          </a:p>
        </p:txBody>
      </p:sp>
      <p:pic>
        <p:nvPicPr>
          <p:cNvPr id="6" name="Content Placeholder 5" descr="A close up of a logo&#10;&#10;Description automatically generated">
            <a:extLst>
              <a:ext uri="{FF2B5EF4-FFF2-40B4-BE49-F238E27FC236}">
                <a16:creationId xmlns:a16="http://schemas.microsoft.com/office/drawing/2014/main" id="{9AAA176C-249B-4AC4-A7BA-26527B029F52}"/>
              </a:ext>
            </a:extLst>
          </p:cNvPr>
          <p:cNvPicPr>
            <a:picLocks noGrp="1" noChangeAspect="1"/>
          </p:cNvPicPr>
          <p:nvPr>
            <p:ph sz="half" idx="2"/>
          </p:nvPr>
        </p:nvPicPr>
        <p:blipFill rotWithShape="1">
          <a:blip r:embed="rId3">
            <a:duotone>
              <a:prstClr val="black"/>
              <a:schemeClr val="accent5">
                <a:tint val="45000"/>
                <a:satMod val="400000"/>
              </a:schemeClr>
            </a:duotone>
          </a:blip>
          <a:srcRect b="9435"/>
          <a:stretch/>
        </p:blipFill>
        <p:spPr>
          <a:xfrm>
            <a:off x="7035800" y="2170154"/>
            <a:ext cx="4095020" cy="4000501"/>
          </a:xfrm>
          <a:ln w="28575">
            <a:solidFill>
              <a:schemeClr val="tx2"/>
            </a:solidFill>
            <a:extLst>
              <a:ext uri="{C807C97D-BFC1-408E-A445-0C87EB9F89A2}">
                <ask:lineSketchStyleProps xmlns:ask="http://schemas.microsoft.com/office/drawing/2018/sketchyshapes" sd="860589394">
                  <a:custGeom>
                    <a:avLst/>
                    <a:gdLst>
                      <a:gd name="connsiteX0" fmla="*/ 0 w 3818418"/>
                      <a:gd name="connsiteY0" fmla="*/ 0 h 3730283"/>
                      <a:gd name="connsiteX1" fmla="*/ 583672 w 3818418"/>
                      <a:gd name="connsiteY1" fmla="*/ 0 h 3730283"/>
                      <a:gd name="connsiteX2" fmla="*/ 1129161 w 3818418"/>
                      <a:gd name="connsiteY2" fmla="*/ 0 h 3730283"/>
                      <a:gd name="connsiteX3" fmla="*/ 1674649 w 3818418"/>
                      <a:gd name="connsiteY3" fmla="*/ 0 h 3730283"/>
                      <a:gd name="connsiteX4" fmla="*/ 2181953 w 3818418"/>
                      <a:gd name="connsiteY4" fmla="*/ 0 h 3730283"/>
                      <a:gd name="connsiteX5" fmla="*/ 2651073 w 3818418"/>
                      <a:gd name="connsiteY5" fmla="*/ 0 h 3730283"/>
                      <a:gd name="connsiteX6" fmla="*/ 3234746 w 3818418"/>
                      <a:gd name="connsiteY6" fmla="*/ 0 h 3730283"/>
                      <a:gd name="connsiteX7" fmla="*/ 3818418 w 3818418"/>
                      <a:gd name="connsiteY7" fmla="*/ 0 h 3730283"/>
                      <a:gd name="connsiteX8" fmla="*/ 3818418 w 3818418"/>
                      <a:gd name="connsiteY8" fmla="*/ 570200 h 3730283"/>
                      <a:gd name="connsiteX9" fmla="*/ 3818418 w 3818418"/>
                      <a:gd name="connsiteY9" fmla="*/ 1140401 h 3730283"/>
                      <a:gd name="connsiteX10" fmla="*/ 3818418 w 3818418"/>
                      <a:gd name="connsiteY10" fmla="*/ 1635996 h 3730283"/>
                      <a:gd name="connsiteX11" fmla="*/ 3818418 w 3818418"/>
                      <a:gd name="connsiteY11" fmla="*/ 2168893 h 3730283"/>
                      <a:gd name="connsiteX12" fmla="*/ 3818418 w 3818418"/>
                      <a:gd name="connsiteY12" fmla="*/ 2589882 h 3730283"/>
                      <a:gd name="connsiteX13" fmla="*/ 3818418 w 3818418"/>
                      <a:gd name="connsiteY13" fmla="*/ 3160083 h 3730283"/>
                      <a:gd name="connsiteX14" fmla="*/ 3818418 w 3818418"/>
                      <a:gd name="connsiteY14" fmla="*/ 3730283 h 3730283"/>
                      <a:gd name="connsiteX15" fmla="*/ 3311114 w 3818418"/>
                      <a:gd name="connsiteY15" fmla="*/ 3730283 h 3730283"/>
                      <a:gd name="connsiteX16" fmla="*/ 2880178 w 3818418"/>
                      <a:gd name="connsiteY16" fmla="*/ 3730283 h 3730283"/>
                      <a:gd name="connsiteX17" fmla="*/ 2449242 w 3818418"/>
                      <a:gd name="connsiteY17" fmla="*/ 3730283 h 3730283"/>
                      <a:gd name="connsiteX18" fmla="*/ 1980122 w 3818418"/>
                      <a:gd name="connsiteY18" fmla="*/ 3730283 h 3730283"/>
                      <a:gd name="connsiteX19" fmla="*/ 1549187 w 3818418"/>
                      <a:gd name="connsiteY19" fmla="*/ 3730283 h 3730283"/>
                      <a:gd name="connsiteX20" fmla="*/ 927330 w 3818418"/>
                      <a:gd name="connsiteY20" fmla="*/ 3730283 h 3730283"/>
                      <a:gd name="connsiteX21" fmla="*/ 0 w 3818418"/>
                      <a:gd name="connsiteY21" fmla="*/ 3730283 h 3730283"/>
                      <a:gd name="connsiteX22" fmla="*/ 0 w 3818418"/>
                      <a:gd name="connsiteY22" fmla="*/ 3160083 h 3730283"/>
                      <a:gd name="connsiteX23" fmla="*/ 0 w 3818418"/>
                      <a:gd name="connsiteY23" fmla="*/ 2701791 h 3730283"/>
                      <a:gd name="connsiteX24" fmla="*/ 0 w 3818418"/>
                      <a:gd name="connsiteY24" fmla="*/ 2168893 h 3730283"/>
                      <a:gd name="connsiteX25" fmla="*/ 0 w 3818418"/>
                      <a:gd name="connsiteY25" fmla="*/ 1673298 h 3730283"/>
                      <a:gd name="connsiteX26" fmla="*/ 0 w 3818418"/>
                      <a:gd name="connsiteY26" fmla="*/ 1215006 h 3730283"/>
                      <a:gd name="connsiteX27" fmla="*/ 0 w 3818418"/>
                      <a:gd name="connsiteY27" fmla="*/ 794017 h 3730283"/>
                      <a:gd name="connsiteX28" fmla="*/ 0 w 3818418"/>
                      <a:gd name="connsiteY28" fmla="*/ 0 h 373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818418" h="3730283" fill="none" extrusionOk="0">
                        <a:moveTo>
                          <a:pt x="0" y="0"/>
                        </a:moveTo>
                        <a:cubicBezTo>
                          <a:pt x="284743" y="-56952"/>
                          <a:pt x="301872" y="60276"/>
                          <a:pt x="583672" y="0"/>
                        </a:cubicBezTo>
                        <a:cubicBezTo>
                          <a:pt x="865472" y="-60276"/>
                          <a:pt x="993269" y="28178"/>
                          <a:pt x="1129161" y="0"/>
                        </a:cubicBezTo>
                        <a:cubicBezTo>
                          <a:pt x="1265053" y="-28178"/>
                          <a:pt x="1547974" y="56131"/>
                          <a:pt x="1674649" y="0"/>
                        </a:cubicBezTo>
                        <a:cubicBezTo>
                          <a:pt x="1801324" y="-56131"/>
                          <a:pt x="1959241" y="34617"/>
                          <a:pt x="2181953" y="0"/>
                        </a:cubicBezTo>
                        <a:cubicBezTo>
                          <a:pt x="2404665" y="-34617"/>
                          <a:pt x="2475535" y="12443"/>
                          <a:pt x="2651073" y="0"/>
                        </a:cubicBezTo>
                        <a:cubicBezTo>
                          <a:pt x="2826611" y="-12443"/>
                          <a:pt x="3112636" y="8642"/>
                          <a:pt x="3234746" y="0"/>
                        </a:cubicBezTo>
                        <a:cubicBezTo>
                          <a:pt x="3356856" y="-8642"/>
                          <a:pt x="3538200" y="14653"/>
                          <a:pt x="3818418" y="0"/>
                        </a:cubicBezTo>
                        <a:cubicBezTo>
                          <a:pt x="3882468" y="206116"/>
                          <a:pt x="3789868" y="399247"/>
                          <a:pt x="3818418" y="570200"/>
                        </a:cubicBezTo>
                        <a:cubicBezTo>
                          <a:pt x="3846968" y="741153"/>
                          <a:pt x="3754540" y="993933"/>
                          <a:pt x="3818418" y="1140401"/>
                        </a:cubicBezTo>
                        <a:cubicBezTo>
                          <a:pt x="3882296" y="1286869"/>
                          <a:pt x="3784947" y="1488556"/>
                          <a:pt x="3818418" y="1635996"/>
                        </a:cubicBezTo>
                        <a:cubicBezTo>
                          <a:pt x="3851889" y="1783437"/>
                          <a:pt x="3787109" y="1976673"/>
                          <a:pt x="3818418" y="2168893"/>
                        </a:cubicBezTo>
                        <a:cubicBezTo>
                          <a:pt x="3849727" y="2361113"/>
                          <a:pt x="3785148" y="2467532"/>
                          <a:pt x="3818418" y="2589882"/>
                        </a:cubicBezTo>
                        <a:cubicBezTo>
                          <a:pt x="3851688" y="2712232"/>
                          <a:pt x="3785894" y="2977939"/>
                          <a:pt x="3818418" y="3160083"/>
                        </a:cubicBezTo>
                        <a:cubicBezTo>
                          <a:pt x="3850942" y="3342227"/>
                          <a:pt x="3760912" y="3557179"/>
                          <a:pt x="3818418" y="3730283"/>
                        </a:cubicBezTo>
                        <a:cubicBezTo>
                          <a:pt x="3715238" y="3740841"/>
                          <a:pt x="3420009" y="3721620"/>
                          <a:pt x="3311114" y="3730283"/>
                        </a:cubicBezTo>
                        <a:cubicBezTo>
                          <a:pt x="3202219" y="3738946"/>
                          <a:pt x="3082621" y="3726525"/>
                          <a:pt x="2880178" y="3730283"/>
                        </a:cubicBezTo>
                        <a:cubicBezTo>
                          <a:pt x="2677735" y="3734041"/>
                          <a:pt x="2661005" y="3679735"/>
                          <a:pt x="2449242" y="3730283"/>
                        </a:cubicBezTo>
                        <a:cubicBezTo>
                          <a:pt x="2237479" y="3780831"/>
                          <a:pt x="2074291" y="3727833"/>
                          <a:pt x="1980122" y="3730283"/>
                        </a:cubicBezTo>
                        <a:cubicBezTo>
                          <a:pt x="1885953" y="3732733"/>
                          <a:pt x="1664879" y="3704460"/>
                          <a:pt x="1549187" y="3730283"/>
                        </a:cubicBezTo>
                        <a:cubicBezTo>
                          <a:pt x="1433496" y="3756106"/>
                          <a:pt x="1084766" y="3660196"/>
                          <a:pt x="927330" y="3730283"/>
                        </a:cubicBezTo>
                        <a:cubicBezTo>
                          <a:pt x="769894" y="3800370"/>
                          <a:pt x="212076" y="3692878"/>
                          <a:pt x="0" y="3730283"/>
                        </a:cubicBezTo>
                        <a:cubicBezTo>
                          <a:pt x="-24887" y="3498493"/>
                          <a:pt x="47527" y="3401066"/>
                          <a:pt x="0" y="3160083"/>
                        </a:cubicBezTo>
                        <a:cubicBezTo>
                          <a:pt x="-47527" y="2919100"/>
                          <a:pt x="11973" y="2907575"/>
                          <a:pt x="0" y="2701791"/>
                        </a:cubicBezTo>
                        <a:cubicBezTo>
                          <a:pt x="-11973" y="2496007"/>
                          <a:pt x="24364" y="2350815"/>
                          <a:pt x="0" y="2168893"/>
                        </a:cubicBezTo>
                        <a:cubicBezTo>
                          <a:pt x="-24364" y="1986971"/>
                          <a:pt x="3551" y="1787476"/>
                          <a:pt x="0" y="1673298"/>
                        </a:cubicBezTo>
                        <a:cubicBezTo>
                          <a:pt x="-3551" y="1559121"/>
                          <a:pt x="15230" y="1422841"/>
                          <a:pt x="0" y="1215006"/>
                        </a:cubicBezTo>
                        <a:cubicBezTo>
                          <a:pt x="-15230" y="1007171"/>
                          <a:pt x="49444" y="927559"/>
                          <a:pt x="0" y="794017"/>
                        </a:cubicBezTo>
                        <a:cubicBezTo>
                          <a:pt x="-49444" y="660475"/>
                          <a:pt x="84367" y="268953"/>
                          <a:pt x="0" y="0"/>
                        </a:cubicBezTo>
                        <a:close/>
                      </a:path>
                      <a:path w="3818418" h="3730283" stroke="0" extrusionOk="0">
                        <a:moveTo>
                          <a:pt x="0" y="0"/>
                        </a:moveTo>
                        <a:cubicBezTo>
                          <a:pt x="174553" y="-15438"/>
                          <a:pt x="270033" y="36625"/>
                          <a:pt x="430936" y="0"/>
                        </a:cubicBezTo>
                        <a:cubicBezTo>
                          <a:pt x="591839" y="-36625"/>
                          <a:pt x="739478" y="24409"/>
                          <a:pt x="900056" y="0"/>
                        </a:cubicBezTo>
                        <a:cubicBezTo>
                          <a:pt x="1060634" y="-24409"/>
                          <a:pt x="1264612" y="47790"/>
                          <a:pt x="1369176" y="0"/>
                        </a:cubicBezTo>
                        <a:cubicBezTo>
                          <a:pt x="1473740" y="-47790"/>
                          <a:pt x="1673103" y="41989"/>
                          <a:pt x="1914664" y="0"/>
                        </a:cubicBezTo>
                        <a:cubicBezTo>
                          <a:pt x="2156225" y="-41989"/>
                          <a:pt x="2288376" y="36655"/>
                          <a:pt x="2383784" y="0"/>
                        </a:cubicBezTo>
                        <a:cubicBezTo>
                          <a:pt x="2479192" y="-36655"/>
                          <a:pt x="2753574" y="50033"/>
                          <a:pt x="3005640" y="0"/>
                        </a:cubicBezTo>
                        <a:cubicBezTo>
                          <a:pt x="3257706" y="-50033"/>
                          <a:pt x="3605853" y="42092"/>
                          <a:pt x="3818418" y="0"/>
                        </a:cubicBezTo>
                        <a:cubicBezTo>
                          <a:pt x="3835876" y="123030"/>
                          <a:pt x="3792644" y="328208"/>
                          <a:pt x="3818418" y="570200"/>
                        </a:cubicBezTo>
                        <a:cubicBezTo>
                          <a:pt x="3844192" y="812192"/>
                          <a:pt x="3775731" y="893110"/>
                          <a:pt x="3818418" y="1103098"/>
                        </a:cubicBezTo>
                        <a:cubicBezTo>
                          <a:pt x="3861105" y="1313086"/>
                          <a:pt x="3785481" y="1505206"/>
                          <a:pt x="3818418" y="1710601"/>
                        </a:cubicBezTo>
                        <a:cubicBezTo>
                          <a:pt x="3851355" y="1915996"/>
                          <a:pt x="3790913" y="2034377"/>
                          <a:pt x="3818418" y="2318104"/>
                        </a:cubicBezTo>
                        <a:cubicBezTo>
                          <a:pt x="3845923" y="2601831"/>
                          <a:pt x="3777947" y="2666366"/>
                          <a:pt x="3818418" y="2776396"/>
                        </a:cubicBezTo>
                        <a:cubicBezTo>
                          <a:pt x="3858889" y="2886426"/>
                          <a:pt x="3780293" y="3104762"/>
                          <a:pt x="3818418" y="3234688"/>
                        </a:cubicBezTo>
                        <a:cubicBezTo>
                          <a:pt x="3856543" y="3364614"/>
                          <a:pt x="3776298" y="3592612"/>
                          <a:pt x="3818418" y="3730283"/>
                        </a:cubicBezTo>
                        <a:cubicBezTo>
                          <a:pt x="3526839" y="3790186"/>
                          <a:pt x="3501697" y="3679435"/>
                          <a:pt x="3234746" y="3730283"/>
                        </a:cubicBezTo>
                        <a:cubicBezTo>
                          <a:pt x="2967795" y="3781131"/>
                          <a:pt x="2814554" y="3664890"/>
                          <a:pt x="2689257" y="3730283"/>
                        </a:cubicBezTo>
                        <a:cubicBezTo>
                          <a:pt x="2563960" y="3795676"/>
                          <a:pt x="2314399" y="3727260"/>
                          <a:pt x="2220137" y="3730283"/>
                        </a:cubicBezTo>
                        <a:cubicBezTo>
                          <a:pt x="2125875" y="3733306"/>
                          <a:pt x="1861387" y="3710358"/>
                          <a:pt x="1636465" y="3730283"/>
                        </a:cubicBezTo>
                        <a:cubicBezTo>
                          <a:pt x="1411543" y="3750208"/>
                          <a:pt x="1313621" y="3686021"/>
                          <a:pt x="1014608" y="3730283"/>
                        </a:cubicBezTo>
                        <a:cubicBezTo>
                          <a:pt x="715595" y="3774545"/>
                          <a:pt x="697967" y="3718425"/>
                          <a:pt x="469120" y="3730283"/>
                        </a:cubicBezTo>
                        <a:cubicBezTo>
                          <a:pt x="240273" y="3742141"/>
                          <a:pt x="202572" y="3705008"/>
                          <a:pt x="0" y="3730283"/>
                        </a:cubicBezTo>
                        <a:cubicBezTo>
                          <a:pt x="-4703" y="3460366"/>
                          <a:pt x="21495" y="3315487"/>
                          <a:pt x="0" y="3122780"/>
                        </a:cubicBezTo>
                        <a:cubicBezTo>
                          <a:pt x="-21495" y="2930073"/>
                          <a:pt x="39265" y="2871330"/>
                          <a:pt x="0" y="2701791"/>
                        </a:cubicBezTo>
                        <a:cubicBezTo>
                          <a:pt x="-39265" y="2532252"/>
                          <a:pt x="11568" y="2379017"/>
                          <a:pt x="0" y="2280802"/>
                        </a:cubicBezTo>
                        <a:cubicBezTo>
                          <a:pt x="-11568" y="2182587"/>
                          <a:pt x="26493" y="2067136"/>
                          <a:pt x="0" y="1859813"/>
                        </a:cubicBezTo>
                        <a:cubicBezTo>
                          <a:pt x="-26493" y="1652490"/>
                          <a:pt x="38016" y="1476433"/>
                          <a:pt x="0" y="1289612"/>
                        </a:cubicBezTo>
                        <a:cubicBezTo>
                          <a:pt x="-38016" y="1102791"/>
                          <a:pt x="6029" y="983329"/>
                          <a:pt x="0" y="868623"/>
                        </a:cubicBezTo>
                        <a:cubicBezTo>
                          <a:pt x="-6029" y="753917"/>
                          <a:pt x="39509" y="238891"/>
                          <a:pt x="0" y="0"/>
                        </a:cubicBezTo>
                        <a:close/>
                      </a:path>
                    </a:pathLst>
                  </a:custGeom>
                  <ask:type>
                    <ask:lineSketchNone/>
                  </ask:type>
                </ask:lineSketchStyleProps>
              </a:ext>
            </a:extLst>
          </a:ln>
        </p:spPr>
      </p:pic>
    </p:spTree>
    <p:extLst>
      <p:ext uri="{BB962C8B-B14F-4D97-AF65-F5344CB8AC3E}">
        <p14:creationId xmlns:p14="http://schemas.microsoft.com/office/powerpoint/2010/main" val="804097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61D53DD-CE8D-4560-9ABC-EE7209AE0CE1}"/>
              </a:ext>
            </a:extLst>
          </p:cNvPr>
          <p:cNvSpPr/>
          <p:nvPr/>
        </p:nvSpPr>
        <p:spPr>
          <a:xfrm>
            <a:off x="1371599" y="2171700"/>
            <a:ext cx="4254501" cy="36957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D5C1FA-39B1-48BC-B9F0-8F4888ADACD8}"/>
              </a:ext>
            </a:extLst>
          </p:cNvPr>
          <p:cNvSpPr>
            <a:spLocks noGrp="1"/>
          </p:cNvSpPr>
          <p:nvPr>
            <p:ph type="title"/>
          </p:nvPr>
        </p:nvSpPr>
        <p:spPr/>
        <p:txBody>
          <a:bodyPr/>
          <a:lstStyle/>
          <a:p>
            <a:r>
              <a:rPr lang="en-US"/>
              <a:t>Sales estimation</a:t>
            </a:r>
            <a:endParaRPr lang="en-US" dirty="0"/>
          </a:p>
        </p:txBody>
      </p:sp>
      <p:sp>
        <p:nvSpPr>
          <p:cNvPr id="3" name="Content Placeholder 2">
            <a:extLst>
              <a:ext uri="{FF2B5EF4-FFF2-40B4-BE49-F238E27FC236}">
                <a16:creationId xmlns:a16="http://schemas.microsoft.com/office/drawing/2014/main" id="{182B9788-FFCD-4176-917B-24E729EF410A}"/>
              </a:ext>
            </a:extLst>
          </p:cNvPr>
          <p:cNvSpPr>
            <a:spLocks noGrp="1"/>
          </p:cNvSpPr>
          <p:nvPr>
            <p:ph sz="half" idx="1"/>
          </p:nvPr>
        </p:nvSpPr>
        <p:spPr/>
        <p:txBody>
          <a:bodyPr>
            <a:normAutofit fontScale="92500" lnSpcReduction="20000"/>
          </a:bodyPr>
          <a:lstStyle/>
          <a:p>
            <a:r>
              <a:rPr lang="en-US"/>
              <a:t>We have “ready” in our data, which tells us how many packages are distributed and awaiting collection</a:t>
            </a:r>
            <a:endParaRPr lang="en-US" dirty="0"/>
          </a:p>
          <a:p>
            <a:r>
              <a:rPr lang="en-US"/>
              <a:t>Daily sales per listing can be estimated from the</a:t>
            </a:r>
            <a:r>
              <a:rPr lang="en-US" dirty="0"/>
              <a:t>:</a:t>
            </a:r>
          </a:p>
          <a:p>
            <a:pPr lvl="1"/>
            <a:r>
              <a:rPr lang="en-US"/>
              <a:t>Sum of</a:t>
            </a:r>
            <a:r>
              <a:rPr lang="en-US" dirty="0"/>
              <a:t>:</a:t>
            </a:r>
          </a:p>
          <a:p>
            <a:pPr lvl="1"/>
            <a:r>
              <a:rPr lang="en-US"/>
              <a:t>The change in this number between t and t-1</a:t>
            </a:r>
            <a:endParaRPr lang="en-US" dirty="0"/>
          </a:p>
          <a:p>
            <a:pPr lvl="1"/>
            <a:r>
              <a:rPr lang="en-US"/>
              <a:t>Multiplied by a Boolean vector where t &lt; t-1</a:t>
            </a:r>
            <a:endParaRPr lang="en-US" dirty="0"/>
          </a:p>
          <a:p>
            <a:r>
              <a:rPr lang="en-US"/>
              <a:t>Sales from the previous day are brought forward to ensure between day sales aren’t missed</a:t>
            </a:r>
            <a:endParaRPr lang="en-US" dirty="0"/>
          </a:p>
        </p:txBody>
      </p:sp>
      <p:graphicFrame>
        <p:nvGraphicFramePr>
          <p:cNvPr id="5" name="Table 5">
            <a:extLst>
              <a:ext uri="{FF2B5EF4-FFF2-40B4-BE49-F238E27FC236}">
                <a16:creationId xmlns:a16="http://schemas.microsoft.com/office/drawing/2014/main" id="{D90BD1D5-7512-410E-8493-043887132D74}"/>
              </a:ext>
            </a:extLst>
          </p:cNvPr>
          <p:cNvGraphicFramePr>
            <a:graphicFrameLocks noGrp="1"/>
          </p:cNvGraphicFramePr>
          <p:nvPr>
            <p:ph sz="half" idx="2"/>
          </p:nvPr>
        </p:nvGraphicFramePr>
        <p:xfrm>
          <a:off x="5819386" y="2966719"/>
          <a:ext cx="5760584" cy="2900680"/>
        </p:xfrm>
        <a:graphic>
          <a:graphicData uri="http://schemas.openxmlformats.org/drawingml/2006/table">
            <a:tbl>
              <a:tblPr firstRow="1">
                <a:tableStyleId>{5C22544A-7EE6-4342-B048-85BDC9FD1C3A}</a:tableStyleId>
              </a:tblPr>
              <a:tblGrid>
                <a:gridCol w="372407">
                  <a:extLst>
                    <a:ext uri="{9D8B030D-6E8A-4147-A177-3AD203B41FA5}">
                      <a16:colId xmlns:a16="http://schemas.microsoft.com/office/drawing/2014/main" val="560462069"/>
                    </a:ext>
                  </a:extLst>
                </a:gridCol>
                <a:gridCol w="404949">
                  <a:extLst>
                    <a:ext uri="{9D8B030D-6E8A-4147-A177-3AD203B41FA5}">
                      <a16:colId xmlns:a16="http://schemas.microsoft.com/office/drawing/2014/main" val="3215172975"/>
                    </a:ext>
                  </a:extLst>
                </a:gridCol>
                <a:gridCol w="404948">
                  <a:extLst>
                    <a:ext uri="{9D8B030D-6E8A-4147-A177-3AD203B41FA5}">
                      <a16:colId xmlns:a16="http://schemas.microsoft.com/office/drawing/2014/main" val="109310700"/>
                    </a:ext>
                  </a:extLst>
                </a:gridCol>
                <a:gridCol w="535578">
                  <a:extLst>
                    <a:ext uri="{9D8B030D-6E8A-4147-A177-3AD203B41FA5}">
                      <a16:colId xmlns:a16="http://schemas.microsoft.com/office/drawing/2014/main" val="1915820751"/>
                    </a:ext>
                  </a:extLst>
                </a:gridCol>
                <a:gridCol w="822960">
                  <a:extLst>
                    <a:ext uri="{9D8B030D-6E8A-4147-A177-3AD203B41FA5}">
                      <a16:colId xmlns:a16="http://schemas.microsoft.com/office/drawing/2014/main" val="1898052953"/>
                    </a:ext>
                  </a:extLst>
                </a:gridCol>
                <a:gridCol w="849085">
                  <a:extLst>
                    <a:ext uri="{9D8B030D-6E8A-4147-A177-3AD203B41FA5}">
                      <a16:colId xmlns:a16="http://schemas.microsoft.com/office/drawing/2014/main" val="3564965340"/>
                    </a:ext>
                  </a:extLst>
                </a:gridCol>
                <a:gridCol w="1881052">
                  <a:extLst>
                    <a:ext uri="{9D8B030D-6E8A-4147-A177-3AD203B41FA5}">
                      <a16:colId xmlns:a16="http://schemas.microsoft.com/office/drawing/2014/main" val="1865083161"/>
                    </a:ext>
                  </a:extLst>
                </a:gridCol>
                <a:gridCol w="489605">
                  <a:extLst>
                    <a:ext uri="{9D8B030D-6E8A-4147-A177-3AD203B41FA5}">
                      <a16:colId xmlns:a16="http://schemas.microsoft.com/office/drawing/2014/main" val="2275648768"/>
                    </a:ext>
                  </a:extLst>
                </a:gridCol>
              </a:tblGrid>
              <a:tr h="0">
                <a:tc>
                  <a:txBody>
                    <a:bodyPr/>
                    <a:lstStyle/>
                    <a:p>
                      <a:r>
                        <a:rPr lang="en-US" sz="1400" dirty="0"/>
                        <a:t>d</a:t>
                      </a:r>
                    </a:p>
                  </a:txBody>
                  <a:tcPr/>
                </a:tc>
                <a:tc>
                  <a:txBody>
                    <a:bodyPr/>
                    <a:lstStyle/>
                    <a:p>
                      <a:r>
                        <a:rPr lang="en-US" sz="1400" dirty="0"/>
                        <a:t>t</a:t>
                      </a:r>
                    </a:p>
                  </a:txBody>
                  <a:tcPr/>
                </a:tc>
                <a:tc>
                  <a:txBody>
                    <a:bodyPr/>
                    <a:lstStyle/>
                    <a:p>
                      <a:r>
                        <a:rPr lang="en-US" sz="1400" dirty="0" err="1"/>
                        <a:t>Xt</a:t>
                      </a:r>
                      <a:endParaRPr lang="en-US" sz="1400" dirty="0"/>
                    </a:p>
                  </a:txBody>
                  <a:tcPr/>
                </a:tc>
                <a:tc>
                  <a:txBody>
                    <a:bodyPr/>
                    <a:lstStyle/>
                    <a:p>
                      <a:r>
                        <a:rPr lang="en-US" sz="1400" dirty="0"/>
                        <a:t>Xt-1</a:t>
                      </a:r>
                    </a:p>
                  </a:txBody>
                  <a:tcPr/>
                </a:tc>
                <a:tc>
                  <a:txBody>
                    <a:bodyPr/>
                    <a:lstStyle/>
                    <a:p>
                      <a:r>
                        <a:rPr lang="en-US" sz="1400"/>
                        <a:t>xt – xt-1</a:t>
                      </a:r>
                      <a:endParaRPr lang="en-US" sz="1400" dirty="0"/>
                    </a:p>
                  </a:txBody>
                  <a:tcPr/>
                </a:tc>
                <a:tc>
                  <a:txBody>
                    <a:bodyPr/>
                    <a:lstStyle/>
                    <a:p>
                      <a:r>
                        <a:rPr lang="en-US" sz="1400"/>
                        <a:t>Xt &lt; Xt-1</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(xt – xt-1) x (xt &lt; xt-1</a:t>
                      </a:r>
                      <a:r>
                        <a:rPr lang="en-US" sz="14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400" dirty="0"/>
                        <a:t>Σ</a:t>
                      </a:r>
                      <a:endParaRPr lang="en-US" sz="1400" dirty="0"/>
                    </a:p>
                  </a:txBody>
                  <a:tcPr/>
                </a:tc>
                <a:extLst>
                  <a:ext uri="{0D108BD9-81ED-4DB2-BD59-A6C34878D82A}">
                    <a16:rowId xmlns:a16="http://schemas.microsoft.com/office/drawing/2014/main" val="436737073"/>
                  </a:ext>
                </a:extLst>
              </a:tr>
              <a:tr h="370840">
                <a:tc>
                  <a:txBody>
                    <a:bodyPr/>
                    <a:lstStyle/>
                    <a:p>
                      <a:pPr algn="ctr"/>
                      <a:r>
                        <a:rPr lang="en-US" sz="1400" dirty="0"/>
                        <a:t>1</a:t>
                      </a:r>
                    </a:p>
                  </a:txBody>
                  <a:tcPr/>
                </a:tc>
                <a:tc>
                  <a:txBody>
                    <a:bodyPr/>
                    <a:lstStyle/>
                    <a:p>
                      <a:pPr algn="ctr"/>
                      <a:r>
                        <a:rPr lang="en-US" sz="1400" dirty="0"/>
                        <a:t>1</a:t>
                      </a:r>
                    </a:p>
                  </a:txBody>
                  <a:tcPr/>
                </a:tc>
                <a:tc>
                  <a:txBody>
                    <a:bodyPr/>
                    <a:lstStyle/>
                    <a:p>
                      <a:pPr algn="ctr"/>
                      <a:r>
                        <a:rPr lang="en-US" sz="1400" dirty="0"/>
                        <a:t>3</a:t>
                      </a:r>
                    </a:p>
                  </a:txBody>
                  <a:tcPr/>
                </a:tc>
                <a:tc>
                  <a:txBody>
                    <a:bodyPr/>
                    <a:lstStyle/>
                    <a:p>
                      <a:pPr algn="ctr"/>
                      <a:r>
                        <a:rPr lang="en-US" sz="1400" dirty="0"/>
                        <a:t>NA</a:t>
                      </a:r>
                    </a:p>
                  </a:txBody>
                  <a:tcPr/>
                </a:tc>
                <a:tc>
                  <a:txBody>
                    <a:bodyPr/>
                    <a:lstStyle/>
                    <a:p>
                      <a:pPr algn="ctr"/>
                      <a:r>
                        <a:rPr lang="en-US" sz="1400" dirty="0"/>
                        <a:t>0</a:t>
                      </a:r>
                    </a:p>
                  </a:txBody>
                  <a:tcPr/>
                </a:tc>
                <a:tc>
                  <a:txBody>
                    <a:bodyPr/>
                    <a:lstStyle/>
                    <a:p>
                      <a:pPr algn="ctr"/>
                      <a:r>
                        <a:rPr lang="en-US" sz="1400" dirty="0"/>
                        <a:t>0</a:t>
                      </a:r>
                    </a:p>
                  </a:txBody>
                  <a:tcPr/>
                </a:tc>
                <a:tc>
                  <a:txBody>
                    <a:bodyPr/>
                    <a:lstStyle/>
                    <a:p>
                      <a:pPr algn="ctr"/>
                      <a:r>
                        <a:rPr lang="en-US" sz="1400" dirty="0"/>
                        <a:t>0</a:t>
                      </a:r>
                    </a:p>
                  </a:txBody>
                  <a:tcPr/>
                </a:tc>
                <a:tc rowSpan="4">
                  <a:txBody>
                    <a:bodyPr/>
                    <a:lstStyle/>
                    <a:p>
                      <a:pPr algn="ctr"/>
                      <a:r>
                        <a:rPr lang="en-US" sz="1400" dirty="0"/>
                        <a:t>3</a:t>
                      </a:r>
                    </a:p>
                  </a:txBody>
                  <a:tcPr/>
                </a:tc>
                <a:extLst>
                  <a:ext uri="{0D108BD9-81ED-4DB2-BD59-A6C34878D82A}">
                    <a16:rowId xmlns:a16="http://schemas.microsoft.com/office/drawing/2014/main" val="1750967391"/>
                  </a:ext>
                </a:extLst>
              </a:tr>
              <a:tr h="370840">
                <a:tc>
                  <a:txBody>
                    <a:bodyPr/>
                    <a:lstStyle/>
                    <a:p>
                      <a:pPr algn="ctr"/>
                      <a:r>
                        <a:rPr lang="en-US" sz="1400" dirty="0"/>
                        <a:t>1</a:t>
                      </a:r>
                    </a:p>
                  </a:txBody>
                  <a:tcPr/>
                </a:tc>
                <a:tc>
                  <a:txBody>
                    <a:bodyPr/>
                    <a:lstStyle/>
                    <a:p>
                      <a:pPr algn="ctr"/>
                      <a:r>
                        <a:rPr lang="en-US" sz="1400" dirty="0"/>
                        <a:t>2</a:t>
                      </a:r>
                    </a:p>
                  </a:txBody>
                  <a:tcPr/>
                </a:tc>
                <a:tc>
                  <a:txBody>
                    <a:bodyPr/>
                    <a:lstStyle/>
                    <a:p>
                      <a:pPr algn="ctr"/>
                      <a:r>
                        <a:rPr lang="en-US" sz="1400" dirty="0"/>
                        <a:t>2</a:t>
                      </a:r>
                    </a:p>
                  </a:txBody>
                  <a:tcPr/>
                </a:tc>
                <a:tc>
                  <a:txBody>
                    <a:bodyPr/>
                    <a:lstStyle/>
                    <a:p>
                      <a:pPr algn="ctr"/>
                      <a:r>
                        <a:rPr lang="en-US" sz="1400" dirty="0"/>
                        <a:t>3</a:t>
                      </a:r>
                    </a:p>
                  </a:txBody>
                  <a:tcPr/>
                </a:tc>
                <a:tc>
                  <a:txBody>
                    <a:bodyPr/>
                    <a:lstStyle/>
                    <a:p>
                      <a:pPr algn="ctr"/>
                      <a:r>
                        <a:rPr lang="en-US" sz="1400" dirty="0"/>
                        <a:t>-1</a:t>
                      </a:r>
                    </a:p>
                  </a:txBody>
                  <a:tcPr/>
                </a:tc>
                <a:tc>
                  <a:txBody>
                    <a:bodyPr/>
                    <a:lstStyle/>
                    <a:p>
                      <a:pPr algn="ctr"/>
                      <a:r>
                        <a:rPr lang="en-US" sz="1400" dirty="0"/>
                        <a:t>1</a:t>
                      </a:r>
                    </a:p>
                  </a:txBody>
                  <a:tcPr/>
                </a:tc>
                <a:tc>
                  <a:txBody>
                    <a:bodyPr/>
                    <a:lstStyle/>
                    <a:p>
                      <a:pPr algn="ctr"/>
                      <a:r>
                        <a:rPr lang="en-US" sz="1400" dirty="0"/>
                        <a:t>-1</a:t>
                      </a:r>
                    </a:p>
                  </a:txBody>
                  <a:tcPr/>
                </a:tc>
                <a:tc vMerge="1">
                  <a:txBody>
                    <a:bodyPr/>
                    <a:lstStyle/>
                    <a:p>
                      <a:endParaRPr lang="en-US" sz="1400" dirty="0"/>
                    </a:p>
                  </a:txBody>
                  <a:tcPr/>
                </a:tc>
                <a:extLst>
                  <a:ext uri="{0D108BD9-81ED-4DB2-BD59-A6C34878D82A}">
                    <a16:rowId xmlns:a16="http://schemas.microsoft.com/office/drawing/2014/main" val="2147592531"/>
                  </a:ext>
                </a:extLst>
              </a:tr>
              <a:tr h="370840">
                <a:tc>
                  <a:txBody>
                    <a:bodyPr/>
                    <a:lstStyle/>
                    <a:p>
                      <a:pPr algn="ctr"/>
                      <a:r>
                        <a:rPr lang="en-US" sz="1400" dirty="0"/>
                        <a:t>1</a:t>
                      </a:r>
                    </a:p>
                  </a:txBody>
                  <a:tcPr/>
                </a:tc>
                <a:tc>
                  <a:txBody>
                    <a:bodyPr/>
                    <a:lstStyle/>
                    <a:p>
                      <a:pPr algn="ctr"/>
                      <a:r>
                        <a:rPr lang="en-US" sz="1400" dirty="0"/>
                        <a:t>3</a:t>
                      </a:r>
                    </a:p>
                  </a:txBody>
                  <a:tcPr/>
                </a:tc>
                <a:tc>
                  <a:txBody>
                    <a:bodyPr/>
                    <a:lstStyle/>
                    <a:p>
                      <a:pPr algn="ctr"/>
                      <a:r>
                        <a:rPr lang="en-US" sz="1400" dirty="0"/>
                        <a:t>9</a:t>
                      </a:r>
                    </a:p>
                  </a:txBody>
                  <a:tcPr/>
                </a:tc>
                <a:tc>
                  <a:txBody>
                    <a:bodyPr/>
                    <a:lstStyle/>
                    <a:p>
                      <a:pPr algn="ctr"/>
                      <a:r>
                        <a:rPr lang="en-US" sz="1400" dirty="0"/>
                        <a:t>2</a:t>
                      </a:r>
                    </a:p>
                  </a:txBody>
                  <a:tcPr/>
                </a:tc>
                <a:tc>
                  <a:txBody>
                    <a:bodyPr/>
                    <a:lstStyle/>
                    <a:p>
                      <a:pPr algn="ctr"/>
                      <a:r>
                        <a:rPr lang="en-US" sz="1400" dirty="0"/>
                        <a:t>7</a:t>
                      </a:r>
                    </a:p>
                  </a:txBody>
                  <a:tcPr/>
                </a:tc>
                <a:tc>
                  <a:txBody>
                    <a:bodyPr/>
                    <a:lstStyle/>
                    <a:p>
                      <a:pPr algn="ctr"/>
                      <a:r>
                        <a:rPr lang="en-US" sz="1400" dirty="0"/>
                        <a:t>0</a:t>
                      </a:r>
                    </a:p>
                  </a:txBody>
                  <a:tcPr/>
                </a:tc>
                <a:tc>
                  <a:txBody>
                    <a:bodyPr/>
                    <a:lstStyle/>
                    <a:p>
                      <a:pPr algn="ctr"/>
                      <a:r>
                        <a:rPr lang="en-US" sz="1400" dirty="0"/>
                        <a:t>0</a:t>
                      </a:r>
                    </a:p>
                  </a:txBody>
                  <a:tcPr/>
                </a:tc>
                <a:tc vMerge="1">
                  <a:txBody>
                    <a:bodyPr/>
                    <a:lstStyle/>
                    <a:p>
                      <a:endParaRPr lang="en-US" sz="1400" dirty="0"/>
                    </a:p>
                  </a:txBody>
                  <a:tcPr/>
                </a:tc>
                <a:extLst>
                  <a:ext uri="{0D108BD9-81ED-4DB2-BD59-A6C34878D82A}">
                    <a16:rowId xmlns:a16="http://schemas.microsoft.com/office/drawing/2014/main" val="4119605125"/>
                  </a:ext>
                </a:extLst>
              </a:tr>
              <a:tr h="370840">
                <a:tc>
                  <a:txBody>
                    <a:bodyPr/>
                    <a:lstStyle/>
                    <a:p>
                      <a:pPr algn="ctr"/>
                      <a:r>
                        <a:rPr lang="en-US" sz="1400" dirty="0"/>
                        <a:t>1</a:t>
                      </a:r>
                    </a:p>
                  </a:txBody>
                  <a:tcPr/>
                </a:tc>
                <a:tc>
                  <a:txBody>
                    <a:bodyPr/>
                    <a:lstStyle/>
                    <a:p>
                      <a:pPr algn="ctr"/>
                      <a:r>
                        <a:rPr lang="en-US" sz="1400" dirty="0"/>
                        <a:t>4</a:t>
                      </a:r>
                    </a:p>
                  </a:txBody>
                  <a:tcPr/>
                </a:tc>
                <a:tc>
                  <a:txBody>
                    <a:bodyPr/>
                    <a:lstStyle/>
                    <a:p>
                      <a:pPr algn="ctr"/>
                      <a:r>
                        <a:rPr lang="en-US" sz="1400" dirty="0"/>
                        <a:t>7</a:t>
                      </a:r>
                    </a:p>
                  </a:txBody>
                  <a:tcPr/>
                </a:tc>
                <a:tc>
                  <a:txBody>
                    <a:bodyPr/>
                    <a:lstStyle/>
                    <a:p>
                      <a:pPr algn="ctr"/>
                      <a:r>
                        <a:rPr lang="en-US" sz="1400" dirty="0"/>
                        <a:t>9</a:t>
                      </a:r>
                    </a:p>
                  </a:txBody>
                  <a:tcPr/>
                </a:tc>
                <a:tc>
                  <a:txBody>
                    <a:bodyPr/>
                    <a:lstStyle/>
                    <a:p>
                      <a:pPr algn="ctr"/>
                      <a:r>
                        <a:rPr lang="en-US" sz="1400" dirty="0"/>
                        <a:t>-2</a:t>
                      </a:r>
                    </a:p>
                  </a:txBody>
                  <a:tcPr/>
                </a:tc>
                <a:tc>
                  <a:txBody>
                    <a:bodyPr/>
                    <a:lstStyle/>
                    <a:p>
                      <a:pPr algn="ctr"/>
                      <a:r>
                        <a:rPr lang="en-US" sz="1400" dirty="0"/>
                        <a:t>1</a:t>
                      </a:r>
                    </a:p>
                  </a:txBody>
                  <a:tcPr/>
                </a:tc>
                <a:tc>
                  <a:txBody>
                    <a:bodyPr/>
                    <a:lstStyle/>
                    <a:p>
                      <a:pPr algn="ctr"/>
                      <a:r>
                        <a:rPr lang="en-US" sz="1400" dirty="0"/>
                        <a:t>-2</a:t>
                      </a:r>
                    </a:p>
                  </a:txBody>
                  <a:tcPr/>
                </a:tc>
                <a:tc vMerge="1">
                  <a:txBody>
                    <a:bodyPr/>
                    <a:lstStyle/>
                    <a:p>
                      <a:endParaRPr lang="en-US" sz="1400" dirty="0"/>
                    </a:p>
                  </a:txBody>
                  <a:tcPr/>
                </a:tc>
                <a:extLst>
                  <a:ext uri="{0D108BD9-81ED-4DB2-BD59-A6C34878D82A}">
                    <a16:rowId xmlns:a16="http://schemas.microsoft.com/office/drawing/2014/main" val="922613093"/>
                  </a:ext>
                </a:extLst>
              </a:tr>
              <a:tr h="370840">
                <a:tc>
                  <a:txBody>
                    <a:bodyPr/>
                    <a:lstStyle/>
                    <a:p>
                      <a:pPr algn="ctr"/>
                      <a:r>
                        <a:rPr lang="en-US" sz="1400" dirty="0"/>
                        <a:t>2</a:t>
                      </a:r>
                    </a:p>
                  </a:txBody>
                  <a:tcPr/>
                </a:tc>
                <a:tc>
                  <a:txBody>
                    <a:bodyPr/>
                    <a:lstStyle/>
                    <a:p>
                      <a:pPr algn="ctr"/>
                      <a:r>
                        <a:rPr lang="en-US" sz="1400" dirty="0"/>
                        <a:t>1</a:t>
                      </a:r>
                    </a:p>
                  </a:txBody>
                  <a:tcPr/>
                </a:tc>
                <a:tc>
                  <a:txBody>
                    <a:bodyPr/>
                    <a:lstStyle/>
                    <a:p>
                      <a:pPr algn="ctr"/>
                      <a:r>
                        <a:rPr lang="en-US" sz="1400" dirty="0"/>
                        <a:t>7</a:t>
                      </a:r>
                    </a:p>
                  </a:txBody>
                  <a:tcPr/>
                </a:tc>
                <a:tc>
                  <a:txBody>
                    <a:bodyPr/>
                    <a:lstStyle/>
                    <a:p>
                      <a:pPr algn="ctr"/>
                      <a:r>
                        <a:rPr lang="en-US" sz="1400" dirty="0"/>
                        <a:t>NA</a:t>
                      </a:r>
                    </a:p>
                  </a:txBody>
                  <a:tcPr/>
                </a:tc>
                <a:tc>
                  <a:txBody>
                    <a:bodyPr/>
                    <a:lstStyle/>
                    <a:p>
                      <a:pPr algn="ctr"/>
                      <a:r>
                        <a:rPr lang="en-US" sz="1400" dirty="0"/>
                        <a:t>0</a:t>
                      </a:r>
                    </a:p>
                  </a:txBody>
                  <a:tcPr/>
                </a:tc>
                <a:tc>
                  <a:txBody>
                    <a:bodyPr/>
                    <a:lstStyle/>
                    <a:p>
                      <a:pPr algn="ctr"/>
                      <a:r>
                        <a:rPr lang="en-US" sz="1400" dirty="0"/>
                        <a:t>0</a:t>
                      </a:r>
                    </a:p>
                  </a:txBody>
                  <a:tcPr/>
                </a:tc>
                <a:tc>
                  <a:txBody>
                    <a:bodyPr/>
                    <a:lstStyle/>
                    <a:p>
                      <a:pPr algn="ctr"/>
                      <a:r>
                        <a:rPr lang="en-US" sz="1400" dirty="0"/>
                        <a:t>0</a:t>
                      </a:r>
                    </a:p>
                  </a:txBody>
                  <a:tcPr/>
                </a:tc>
                <a:tc rowSpan="3">
                  <a:txBody>
                    <a:bodyPr/>
                    <a:lstStyle/>
                    <a:p>
                      <a:pPr algn="ctr"/>
                      <a:r>
                        <a:rPr lang="en-US" sz="1400" dirty="0"/>
                        <a:t>5</a:t>
                      </a:r>
                    </a:p>
                  </a:txBody>
                  <a:tcPr/>
                </a:tc>
                <a:extLst>
                  <a:ext uri="{0D108BD9-81ED-4DB2-BD59-A6C34878D82A}">
                    <a16:rowId xmlns:a16="http://schemas.microsoft.com/office/drawing/2014/main" val="835684524"/>
                  </a:ext>
                </a:extLst>
              </a:tr>
              <a:tr h="370840">
                <a:tc>
                  <a:txBody>
                    <a:bodyPr/>
                    <a:lstStyle/>
                    <a:p>
                      <a:pPr algn="ctr"/>
                      <a:r>
                        <a:rPr lang="en-US" sz="1400" dirty="0"/>
                        <a:t>2</a:t>
                      </a:r>
                    </a:p>
                  </a:txBody>
                  <a:tcPr/>
                </a:tc>
                <a:tc>
                  <a:txBody>
                    <a:bodyPr/>
                    <a:lstStyle/>
                    <a:p>
                      <a:pPr algn="ctr"/>
                      <a:r>
                        <a:rPr lang="en-US" sz="1400" dirty="0"/>
                        <a:t>2</a:t>
                      </a:r>
                    </a:p>
                  </a:txBody>
                  <a:tcPr/>
                </a:tc>
                <a:tc>
                  <a:txBody>
                    <a:bodyPr/>
                    <a:lstStyle/>
                    <a:p>
                      <a:pPr algn="ctr"/>
                      <a:r>
                        <a:rPr lang="en-US" sz="1400" dirty="0"/>
                        <a:t>6</a:t>
                      </a:r>
                    </a:p>
                  </a:txBody>
                  <a:tcPr/>
                </a:tc>
                <a:tc>
                  <a:txBody>
                    <a:bodyPr/>
                    <a:lstStyle/>
                    <a:p>
                      <a:pPr algn="ctr"/>
                      <a:r>
                        <a:rPr lang="en-US" sz="1400" dirty="0"/>
                        <a:t>7</a:t>
                      </a:r>
                    </a:p>
                  </a:txBody>
                  <a:tcPr/>
                </a:tc>
                <a:tc>
                  <a:txBody>
                    <a:bodyPr/>
                    <a:lstStyle/>
                    <a:p>
                      <a:pPr algn="ctr"/>
                      <a:r>
                        <a:rPr lang="en-US" sz="1400" dirty="0"/>
                        <a:t>-1</a:t>
                      </a:r>
                    </a:p>
                  </a:txBody>
                  <a:tcPr/>
                </a:tc>
                <a:tc>
                  <a:txBody>
                    <a:bodyPr/>
                    <a:lstStyle/>
                    <a:p>
                      <a:pPr algn="ctr"/>
                      <a:r>
                        <a:rPr lang="en-US" sz="1400" dirty="0"/>
                        <a:t>1</a:t>
                      </a:r>
                    </a:p>
                  </a:txBody>
                  <a:tcPr/>
                </a:tc>
                <a:tc>
                  <a:txBody>
                    <a:bodyPr/>
                    <a:lstStyle/>
                    <a:p>
                      <a:pPr algn="ctr"/>
                      <a:r>
                        <a:rPr lang="en-US" sz="1400" dirty="0"/>
                        <a:t>-1</a:t>
                      </a:r>
                    </a:p>
                  </a:txBody>
                  <a:tcPr/>
                </a:tc>
                <a:tc vMerge="1">
                  <a:txBody>
                    <a:bodyPr/>
                    <a:lstStyle/>
                    <a:p>
                      <a:endParaRPr lang="en-US" sz="1400" dirty="0"/>
                    </a:p>
                  </a:txBody>
                  <a:tcPr/>
                </a:tc>
                <a:extLst>
                  <a:ext uri="{0D108BD9-81ED-4DB2-BD59-A6C34878D82A}">
                    <a16:rowId xmlns:a16="http://schemas.microsoft.com/office/drawing/2014/main" val="1015236673"/>
                  </a:ext>
                </a:extLst>
              </a:tr>
              <a:tr h="370840">
                <a:tc>
                  <a:txBody>
                    <a:bodyPr/>
                    <a:lstStyle/>
                    <a:p>
                      <a:pPr algn="ctr"/>
                      <a:r>
                        <a:rPr lang="en-US" sz="1400" dirty="0"/>
                        <a:t>2</a:t>
                      </a:r>
                    </a:p>
                  </a:txBody>
                  <a:tcPr/>
                </a:tc>
                <a:tc>
                  <a:txBody>
                    <a:bodyPr/>
                    <a:lstStyle/>
                    <a:p>
                      <a:pPr algn="ctr"/>
                      <a:r>
                        <a:rPr lang="en-US" sz="1400" dirty="0"/>
                        <a:t>3</a:t>
                      </a:r>
                    </a:p>
                  </a:txBody>
                  <a:tcPr/>
                </a:tc>
                <a:tc>
                  <a:txBody>
                    <a:bodyPr/>
                    <a:lstStyle/>
                    <a:p>
                      <a:pPr algn="ctr"/>
                      <a:r>
                        <a:rPr lang="en-US" sz="1400" dirty="0"/>
                        <a:t>2</a:t>
                      </a:r>
                    </a:p>
                  </a:txBody>
                  <a:tcPr/>
                </a:tc>
                <a:tc>
                  <a:txBody>
                    <a:bodyPr/>
                    <a:lstStyle/>
                    <a:p>
                      <a:pPr algn="ctr"/>
                      <a:r>
                        <a:rPr lang="en-US" sz="1400" dirty="0"/>
                        <a:t>6</a:t>
                      </a:r>
                    </a:p>
                  </a:txBody>
                  <a:tcPr/>
                </a:tc>
                <a:tc>
                  <a:txBody>
                    <a:bodyPr/>
                    <a:lstStyle/>
                    <a:p>
                      <a:pPr algn="ctr"/>
                      <a:r>
                        <a:rPr lang="en-US" sz="1400" dirty="0"/>
                        <a:t>-4</a:t>
                      </a:r>
                    </a:p>
                  </a:txBody>
                  <a:tcPr/>
                </a:tc>
                <a:tc>
                  <a:txBody>
                    <a:bodyPr/>
                    <a:lstStyle/>
                    <a:p>
                      <a:pPr algn="ctr"/>
                      <a:r>
                        <a:rPr lang="en-US" sz="1400" dirty="0"/>
                        <a:t>1</a:t>
                      </a:r>
                    </a:p>
                  </a:txBody>
                  <a:tcPr/>
                </a:tc>
                <a:tc>
                  <a:txBody>
                    <a:bodyPr/>
                    <a:lstStyle/>
                    <a:p>
                      <a:pPr algn="ctr"/>
                      <a:r>
                        <a:rPr lang="en-US" sz="1400" dirty="0"/>
                        <a:t>-4</a:t>
                      </a:r>
                    </a:p>
                  </a:txBody>
                  <a:tcPr/>
                </a:tc>
                <a:tc vMerge="1">
                  <a:txBody>
                    <a:bodyPr/>
                    <a:lstStyle/>
                    <a:p>
                      <a:endParaRPr lang="en-US" sz="1400" dirty="0"/>
                    </a:p>
                  </a:txBody>
                  <a:tcPr/>
                </a:tc>
                <a:extLst>
                  <a:ext uri="{0D108BD9-81ED-4DB2-BD59-A6C34878D82A}">
                    <a16:rowId xmlns:a16="http://schemas.microsoft.com/office/drawing/2014/main" val="546729843"/>
                  </a:ext>
                </a:extLst>
              </a:tr>
            </a:tbl>
          </a:graphicData>
        </a:graphic>
      </p:graphicFrame>
      <p:sp>
        <p:nvSpPr>
          <p:cNvPr id="7" name="TextBox 6">
            <a:extLst>
              <a:ext uri="{FF2B5EF4-FFF2-40B4-BE49-F238E27FC236}">
                <a16:creationId xmlns:a16="http://schemas.microsoft.com/office/drawing/2014/main" id="{56F6ADDE-54DE-42C4-A6B5-E1CE98D42519}"/>
              </a:ext>
            </a:extLst>
          </p:cNvPr>
          <p:cNvSpPr txBox="1"/>
          <p:nvPr/>
        </p:nvSpPr>
        <p:spPr>
          <a:xfrm>
            <a:off x="5819386" y="2171700"/>
            <a:ext cx="5760584" cy="646331"/>
          </a:xfrm>
          <a:prstGeom prst="rect">
            <a:avLst/>
          </a:prstGeom>
          <a:noFill/>
        </p:spPr>
        <p:txBody>
          <a:bodyPr wrap="square" rtlCol="0">
            <a:spAutoFit/>
          </a:bodyPr>
          <a:lstStyle/>
          <a:p>
            <a:r>
              <a:rPr lang="en-US" b="1"/>
              <a:t>Simulated sales for one listing: “</a:t>
            </a:r>
            <a:r>
              <a:rPr lang="en-US" b="1" dirty="0"/>
              <a:t>e.</a:t>
            </a:r>
            <a:r>
              <a:rPr lang="en-US" b="1"/>
              <a:t>g. 1 gram of cannabis, 30 USD, for sale in Batumi, by mrweedman</a:t>
            </a:r>
            <a:r>
              <a:rPr lang="en-US" b="1" dirty="0"/>
              <a:t>”</a:t>
            </a:r>
          </a:p>
        </p:txBody>
      </p:sp>
    </p:spTree>
    <p:extLst>
      <p:ext uri="{BB962C8B-B14F-4D97-AF65-F5344CB8AC3E}">
        <p14:creationId xmlns:p14="http://schemas.microsoft.com/office/powerpoint/2010/main" val="2971632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1A907-A34B-4B26-838A-7DD848A0F62C}"/>
              </a:ext>
            </a:extLst>
          </p:cNvPr>
          <p:cNvSpPr>
            <a:spLocks noGrp="1"/>
          </p:cNvSpPr>
          <p:nvPr>
            <p:ph type="title"/>
          </p:nvPr>
        </p:nvSpPr>
        <p:spPr/>
        <p:txBody>
          <a:bodyPr/>
          <a:lstStyle/>
          <a:p>
            <a:r>
              <a:rPr lang="en-US" dirty="0"/>
              <a:t>Policy Recommendations</a:t>
            </a:r>
          </a:p>
        </p:txBody>
      </p:sp>
      <p:sp>
        <p:nvSpPr>
          <p:cNvPr id="3" name="Content Placeholder 2">
            <a:extLst>
              <a:ext uri="{FF2B5EF4-FFF2-40B4-BE49-F238E27FC236}">
                <a16:creationId xmlns:a16="http://schemas.microsoft.com/office/drawing/2014/main" id="{D0FC5D00-79FF-42A4-99E2-7E2CEAFD6E49}"/>
              </a:ext>
            </a:extLst>
          </p:cNvPr>
          <p:cNvSpPr>
            <a:spLocks noGrp="1"/>
          </p:cNvSpPr>
          <p:nvPr>
            <p:ph idx="1"/>
          </p:nvPr>
        </p:nvSpPr>
        <p:spPr/>
        <p:txBody>
          <a:bodyPr/>
          <a:lstStyle/>
          <a:p>
            <a:r>
              <a:rPr lang="en-US" dirty="0"/>
              <a:t>Ensure monitoring is targeted at strengthening policy</a:t>
            </a:r>
          </a:p>
          <a:p>
            <a:r>
              <a:rPr lang="en-US" dirty="0"/>
              <a:t>Promote health sector preparedness </a:t>
            </a:r>
          </a:p>
          <a:p>
            <a:r>
              <a:rPr lang="en-US" dirty="0"/>
              <a:t>Support harm reduction messaging</a:t>
            </a:r>
          </a:p>
          <a:p>
            <a:r>
              <a:rPr lang="en-US" dirty="0"/>
              <a:t>Undertake sentencing review</a:t>
            </a:r>
          </a:p>
          <a:p>
            <a:r>
              <a:rPr lang="en-US" dirty="0"/>
              <a:t>Improve opiate substitution programme</a:t>
            </a:r>
          </a:p>
          <a:p>
            <a:r>
              <a:rPr lang="en-US" dirty="0"/>
              <a:t>Learn from other countries</a:t>
            </a:r>
          </a:p>
        </p:txBody>
      </p:sp>
    </p:spTree>
    <p:extLst>
      <p:ext uri="{BB962C8B-B14F-4D97-AF65-F5344CB8AC3E}">
        <p14:creationId xmlns:p14="http://schemas.microsoft.com/office/powerpoint/2010/main" val="1297035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0C10D-BF01-40C8-803F-6153FEDD2577}"/>
              </a:ext>
            </a:extLst>
          </p:cNvPr>
          <p:cNvSpPr>
            <a:spLocks noGrp="1"/>
          </p:cNvSpPr>
          <p:nvPr>
            <p:ph type="title"/>
          </p:nvPr>
        </p:nvSpPr>
        <p:spPr/>
        <p:txBody>
          <a:bodyPr/>
          <a:lstStyle/>
          <a:p>
            <a:r>
              <a:rPr lang="en-US"/>
              <a:t>New Drugs</a:t>
            </a:r>
            <a:endParaRPr lang="en-US" dirty="0"/>
          </a:p>
        </p:txBody>
      </p:sp>
      <p:sp>
        <p:nvSpPr>
          <p:cNvPr id="3" name="Text Placeholder 2">
            <a:extLst>
              <a:ext uri="{FF2B5EF4-FFF2-40B4-BE49-F238E27FC236}">
                <a16:creationId xmlns:a16="http://schemas.microsoft.com/office/drawing/2014/main" id="{D4D7F53D-A02E-4BFA-97BA-2D0462343A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2323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F03893-8500-494A-A4B1-97F5BA146B45}"/>
              </a:ext>
            </a:extLst>
          </p:cNvPr>
          <p:cNvSpPr/>
          <p:nvPr/>
        </p:nvSpPr>
        <p:spPr>
          <a:xfrm>
            <a:off x="1231900" y="2171700"/>
            <a:ext cx="4864100" cy="42926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AA26-1C8F-4E5E-89DE-F4D9B7FD94B9}"/>
              </a:ext>
            </a:extLst>
          </p:cNvPr>
          <p:cNvSpPr>
            <a:spLocks noGrp="1"/>
          </p:cNvSpPr>
          <p:nvPr>
            <p:ph type="title"/>
          </p:nvPr>
        </p:nvSpPr>
        <p:spPr>
          <a:xfrm>
            <a:off x="1371600" y="685800"/>
            <a:ext cx="5515897" cy="1485900"/>
          </a:xfrm>
        </p:spPr>
        <p:txBody>
          <a:bodyPr/>
          <a:lstStyle/>
          <a:p>
            <a:r>
              <a:rPr lang="en-US"/>
              <a:t>New Drugs</a:t>
            </a:r>
            <a:endParaRPr lang="en-US" dirty="0"/>
          </a:p>
        </p:txBody>
      </p:sp>
      <p:sp>
        <p:nvSpPr>
          <p:cNvPr id="9" name="Content Placeholder 8">
            <a:extLst>
              <a:ext uri="{FF2B5EF4-FFF2-40B4-BE49-F238E27FC236}">
                <a16:creationId xmlns:a16="http://schemas.microsoft.com/office/drawing/2014/main" id="{133D2861-5091-4479-BED3-60AACFF82BD7}"/>
              </a:ext>
            </a:extLst>
          </p:cNvPr>
          <p:cNvSpPr>
            <a:spLocks noGrp="1"/>
          </p:cNvSpPr>
          <p:nvPr>
            <p:ph sz="half" idx="1"/>
          </p:nvPr>
        </p:nvSpPr>
        <p:spPr>
          <a:xfrm>
            <a:off x="1371600" y="2285999"/>
            <a:ext cx="4447786" cy="4085304"/>
          </a:xfrm>
        </p:spPr>
        <p:txBody>
          <a:bodyPr>
            <a:normAutofit/>
          </a:bodyPr>
          <a:lstStyle/>
          <a:p>
            <a:r>
              <a:rPr lang="en-US" dirty="0"/>
              <a:t>May 2018: five young people die at </a:t>
            </a:r>
            <a:r>
              <a:rPr lang="en-US" dirty="0" err="1"/>
              <a:t>Bassiani</a:t>
            </a:r>
            <a:r>
              <a:rPr lang="en-US" dirty="0"/>
              <a:t> </a:t>
            </a:r>
          </a:p>
          <a:p>
            <a:pPr lvl="1"/>
            <a:r>
              <a:rPr lang="en-US" i="0" dirty="0"/>
              <a:t>Understood to have taken </a:t>
            </a:r>
            <a:r>
              <a:rPr lang="en-US" b="1" i="0" dirty="0"/>
              <a:t>fentanyl</a:t>
            </a:r>
          </a:p>
          <a:p>
            <a:pPr lvl="1"/>
            <a:r>
              <a:rPr lang="en-US" i="0" dirty="0"/>
              <a:t>Believed they were taking </a:t>
            </a:r>
            <a:r>
              <a:rPr lang="en-US" b="1" i="0" dirty="0"/>
              <a:t>mephedrone</a:t>
            </a:r>
          </a:p>
          <a:p>
            <a:r>
              <a:rPr lang="en-US" dirty="0"/>
              <a:t>August 2018: </a:t>
            </a:r>
            <a:r>
              <a:rPr lang="en-US" dirty="0" err="1"/>
              <a:t>Anaklia</a:t>
            </a:r>
            <a:r>
              <a:rPr lang="en-US" dirty="0"/>
              <a:t> </a:t>
            </a:r>
            <a:r>
              <a:rPr lang="en-US" dirty="0" err="1"/>
              <a:t>Echowaves</a:t>
            </a:r>
            <a:r>
              <a:rPr lang="en-US" dirty="0"/>
              <a:t> festival</a:t>
            </a:r>
          </a:p>
          <a:p>
            <a:pPr lvl="1"/>
            <a:r>
              <a:rPr lang="en-US" i="0" dirty="0"/>
              <a:t>One dead, three hospitalized after taking an </a:t>
            </a:r>
            <a:r>
              <a:rPr lang="en-US" b="1" i="0" dirty="0"/>
              <a:t>unknown substance</a:t>
            </a:r>
          </a:p>
        </p:txBody>
      </p:sp>
      <p:pic>
        <p:nvPicPr>
          <p:cNvPr id="12" name="Content Placeholder 11" descr="A crowd of people in a dark room&#10;&#10;Description automatically generated">
            <a:extLst>
              <a:ext uri="{FF2B5EF4-FFF2-40B4-BE49-F238E27FC236}">
                <a16:creationId xmlns:a16="http://schemas.microsoft.com/office/drawing/2014/main" id="{83F0BDFF-7EEE-419C-81AB-2A13C34BBE0A}"/>
              </a:ext>
            </a:extLst>
          </p:cNvPr>
          <p:cNvPicPr>
            <a:picLocks noGrp="1" noChangeAspect="1"/>
          </p:cNvPicPr>
          <p:nvPr>
            <p:ph sz="half" idx="2"/>
          </p:nvPr>
        </p:nvPicPr>
        <p:blipFill rotWithShape="1">
          <a:blip r:embed="rId3"/>
          <a:srcRect l="20579" r="21597"/>
          <a:stretch/>
        </p:blipFill>
        <p:spPr>
          <a:xfrm>
            <a:off x="6887497" y="0"/>
            <a:ext cx="5304503" cy="6880122"/>
          </a:xfrm>
        </p:spPr>
      </p:pic>
    </p:spTree>
    <p:extLst>
      <p:ext uri="{BB962C8B-B14F-4D97-AF65-F5344CB8AC3E}">
        <p14:creationId xmlns:p14="http://schemas.microsoft.com/office/powerpoint/2010/main" val="2018191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359253-029A-41C2-B6B6-458B0CC608C5}"/>
              </a:ext>
            </a:extLst>
          </p:cNvPr>
          <p:cNvSpPr/>
          <p:nvPr/>
        </p:nvSpPr>
        <p:spPr>
          <a:xfrm>
            <a:off x="7942542" y="1642533"/>
            <a:ext cx="3855758" cy="466936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6606B5E-D45D-4520-BAF9-FD0798CCA49C}"/>
              </a:ext>
            </a:extLst>
          </p:cNvPr>
          <p:cNvSpPr/>
          <p:nvPr/>
        </p:nvSpPr>
        <p:spPr>
          <a:xfrm>
            <a:off x="1371599" y="1642533"/>
            <a:ext cx="6146800" cy="469053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70011D-F74C-47AF-AC97-8FD6717BEA1C}"/>
              </a:ext>
            </a:extLst>
          </p:cNvPr>
          <p:cNvSpPr>
            <a:spLocks noGrp="1"/>
          </p:cNvSpPr>
          <p:nvPr>
            <p:ph type="title"/>
          </p:nvPr>
        </p:nvSpPr>
        <p:spPr/>
        <p:txBody>
          <a:bodyPr/>
          <a:lstStyle/>
          <a:p>
            <a:r>
              <a:rPr lang="en-US"/>
              <a:t>New Psychoactive Substances (</a:t>
            </a:r>
            <a:r>
              <a:rPr lang="en-US" dirty="0"/>
              <a:t>NPS)</a:t>
            </a:r>
          </a:p>
        </p:txBody>
      </p:sp>
      <p:pic>
        <p:nvPicPr>
          <p:cNvPr id="5" name="Picture 4" descr="A picture containing food&#10;&#10;Description automatically generated">
            <a:extLst>
              <a:ext uri="{FF2B5EF4-FFF2-40B4-BE49-F238E27FC236}">
                <a16:creationId xmlns:a16="http://schemas.microsoft.com/office/drawing/2014/main" id="{BE66BE60-AD04-4821-9EBE-88609143F6CF}"/>
              </a:ext>
            </a:extLst>
          </p:cNvPr>
          <p:cNvPicPr>
            <a:picLocks noChangeAspect="1"/>
          </p:cNvPicPr>
          <p:nvPr/>
        </p:nvPicPr>
        <p:blipFill rotWithShape="1">
          <a:blip r:embed="rId3"/>
          <a:srcRect t="4483" b="4483"/>
          <a:stretch/>
        </p:blipFill>
        <p:spPr>
          <a:xfrm>
            <a:off x="4688684" y="2015991"/>
            <a:ext cx="2495550" cy="1702286"/>
          </a:xfrm>
          <a:prstGeom prst="rect">
            <a:avLst/>
          </a:prstGeom>
        </p:spPr>
      </p:pic>
      <p:pic>
        <p:nvPicPr>
          <p:cNvPr id="7" name="Picture 6" descr="A picture containing photo, white, riding, wave&#10;&#10;Description automatically generated">
            <a:extLst>
              <a:ext uri="{FF2B5EF4-FFF2-40B4-BE49-F238E27FC236}">
                <a16:creationId xmlns:a16="http://schemas.microsoft.com/office/drawing/2014/main" id="{2ACB506D-8E7F-4CEE-9F67-4027E4EAB64E}"/>
              </a:ext>
            </a:extLst>
          </p:cNvPr>
          <p:cNvPicPr>
            <a:picLocks noChangeAspect="1"/>
          </p:cNvPicPr>
          <p:nvPr/>
        </p:nvPicPr>
        <p:blipFill>
          <a:blip r:embed="rId4"/>
          <a:stretch>
            <a:fillRect/>
          </a:stretch>
        </p:blipFill>
        <p:spPr>
          <a:xfrm>
            <a:off x="1727199" y="4131029"/>
            <a:ext cx="2537340" cy="1828800"/>
          </a:xfrm>
          <a:prstGeom prst="rect">
            <a:avLst/>
          </a:prstGeom>
        </p:spPr>
      </p:pic>
      <p:pic>
        <p:nvPicPr>
          <p:cNvPr id="10" name="Content Placeholder 9">
            <a:extLst>
              <a:ext uri="{FF2B5EF4-FFF2-40B4-BE49-F238E27FC236}">
                <a16:creationId xmlns:a16="http://schemas.microsoft.com/office/drawing/2014/main" id="{38DD2AA6-882B-49E5-8461-5A8490A8D286}"/>
              </a:ext>
            </a:extLst>
          </p:cNvPr>
          <p:cNvPicPr>
            <a:picLocks noGrp="1" noChangeAspect="1"/>
          </p:cNvPicPr>
          <p:nvPr>
            <p:ph idx="1"/>
          </p:nvPr>
        </p:nvPicPr>
        <p:blipFill rotWithShape="1">
          <a:blip r:embed="rId5"/>
          <a:srcRect l="9392" t="19070" r="7917" b="25453"/>
          <a:stretch/>
        </p:blipFill>
        <p:spPr>
          <a:xfrm>
            <a:off x="1727200" y="2015991"/>
            <a:ext cx="2537340" cy="1702286"/>
          </a:xfrm>
          <a:prstGeom prst="rect">
            <a:avLst/>
          </a:prstGeom>
        </p:spPr>
      </p:pic>
      <p:pic>
        <p:nvPicPr>
          <p:cNvPr id="2052" name="Picture 4" descr="Image result for alphapvp molecule">
            <a:extLst>
              <a:ext uri="{FF2B5EF4-FFF2-40B4-BE49-F238E27FC236}">
                <a16:creationId xmlns:a16="http://schemas.microsoft.com/office/drawing/2014/main" id="{9C18B965-CCF3-41B6-80E2-9DC636E981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8684" y="4131029"/>
            <a:ext cx="2495550" cy="1828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AC63DE7-EC65-4D48-9217-BF76D097C813}"/>
              </a:ext>
            </a:extLst>
          </p:cNvPr>
          <p:cNvSpPr txBox="1"/>
          <p:nvPr/>
        </p:nvSpPr>
        <p:spPr>
          <a:xfrm>
            <a:off x="7942543" y="1642533"/>
            <a:ext cx="3707590" cy="4524315"/>
          </a:xfrm>
          <a:prstGeom prst="rect">
            <a:avLst/>
          </a:prstGeom>
          <a:noFill/>
        </p:spPr>
        <p:txBody>
          <a:bodyPr wrap="square" rtlCol="0">
            <a:spAutoFit/>
          </a:bodyPr>
          <a:lstStyle/>
          <a:p>
            <a:pPr marL="285750" indent="-285750">
              <a:buFont typeface="Arial" panose="020B0604020202020204" pitchFamily="34" charset="0"/>
              <a:buChar char="•"/>
            </a:pPr>
            <a:r>
              <a:rPr lang="en-US"/>
              <a:t>Term originated in mid 2000s</a:t>
            </a:r>
            <a:endParaRPr lang="en-US" dirty="0"/>
          </a:p>
          <a:p>
            <a:pPr marL="285750" indent="-285750">
              <a:buFont typeface="Arial" panose="020B0604020202020204" pitchFamily="34" charset="0"/>
              <a:buChar char="•"/>
            </a:pPr>
            <a:r>
              <a:rPr lang="en-US"/>
              <a:t>Originally describing psychoactive substances that were not illegal</a:t>
            </a:r>
            <a:endParaRPr lang="en-US" dirty="0"/>
          </a:p>
          <a:p>
            <a:pPr marL="285750" indent="-285750">
              <a:buFont typeface="Arial" panose="020B0604020202020204" pitchFamily="34" charset="0"/>
              <a:buChar char="•"/>
            </a:pPr>
            <a:r>
              <a:rPr lang="en-US"/>
              <a:t>EC Council Decision 2005/387</a:t>
            </a:r>
            <a:r>
              <a:rPr lang="en-US" dirty="0"/>
              <a:t>/JHA</a:t>
            </a:r>
          </a:p>
          <a:p>
            <a:pPr marL="627063" lvl="1" indent="-285750">
              <a:buFont typeface="Arial" panose="020B0604020202020204" pitchFamily="34" charset="0"/>
              <a:buChar char="•"/>
            </a:pPr>
            <a:r>
              <a:rPr lang="en-US" i="1"/>
              <a:t>‘Narcotic or psychotropic drugs that are not scheduled under [international] Conventions, but which may pose a threat to public health comparable to scheduled substances</a:t>
            </a:r>
            <a:endParaRPr lang="en-US" i="1" dirty="0"/>
          </a:p>
          <a:p>
            <a:pPr marL="301625" indent="-217488">
              <a:buFont typeface="Arial" panose="020B0604020202020204" pitchFamily="34" charset="0"/>
              <a:buChar char="•"/>
            </a:pPr>
            <a:r>
              <a:rPr lang="en-US"/>
              <a:t>Most are now illegal, including in Georgia (</a:t>
            </a:r>
            <a:r>
              <a:rPr lang="en-US" dirty="0"/>
              <a:t>2018)</a:t>
            </a:r>
          </a:p>
          <a:p>
            <a:pPr marL="301625" indent="-217488">
              <a:buFont typeface="Arial" panose="020B0604020202020204" pitchFamily="34" charset="0"/>
              <a:buChar char="•"/>
            </a:pPr>
            <a:r>
              <a:rPr lang="en-US"/>
              <a:t>The term is typically applied to “</a:t>
            </a:r>
            <a:r>
              <a:rPr lang="en-US" err="1"/>
              <a:t>non-classical</a:t>
            </a:r>
            <a:r>
              <a:rPr lang="en-US"/>
              <a:t>” drugs</a:t>
            </a:r>
            <a:endParaRPr lang="en-US" dirty="0"/>
          </a:p>
        </p:txBody>
      </p:sp>
      <p:pic>
        <p:nvPicPr>
          <p:cNvPr id="4" name="Picture 3" descr="A picture containing food&#10;&#10;Description automatically generated">
            <a:extLst>
              <a:ext uri="{FF2B5EF4-FFF2-40B4-BE49-F238E27FC236}">
                <a16:creationId xmlns:a16="http://schemas.microsoft.com/office/drawing/2014/main" id="{58D8AAFC-E8DA-4909-B268-7EAD2336D608}"/>
              </a:ext>
            </a:extLst>
          </p:cNvPr>
          <p:cNvPicPr>
            <a:picLocks noChangeAspect="1"/>
          </p:cNvPicPr>
          <p:nvPr/>
        </p:nvPicPr>
        <p:blipFill rotWithShape="1">
          <a:blip r:embed="rId7"/>
          <a:srcRect l="17415" t="31372" r="12248" b="34126"/>
          <a:stretch/>
        </p:blipFill>
        <p:spPr>
          <a:xfrm>
            <a:off x="4688682" y="4131030"/>
            <a:ext cx="2495550" cy="1828800"/>
          </a:xfrm>
          <a:prstGeom prst="rect">
            <a:avLst/>
          </a:prstGeom>
        </p:spPr>
      </p:pic>
    </p:spTree>
    <p:extLst>
      <p:ext uri="{BB962C8B-B14F-4D97-AF65-F5344CB8AC3E}">
        <p14:creationId xmlns:p14="http://schemas.microsoft.com/office/powerpoint/2010/main" val="132497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D30C2-3FFD-48EE-B650-B5FD2657FA07}"/>
              </a:ext>
            </a:extLst>
          </p:cNvPr>
          <p:cNvSpPr>
            <a:spLocks noGrp="1"/>
          </p:cNvSpPr>
          <p:nvPr>
            <p:ph type="title"/>
          </p:nvPr>
        </p:nvSpPr>
        <p:spPr/>
        <p:txBody>
          <a:bodyPr/>
          <a:lstStyle/>
          <a:p>
            <a:r>
              <a:rPr lang="en-US" dirty="0"/>
              <a:t>New Markets</a:t>
            </a:r>
          </a:p>
        </p:txBody>
      </p:sp>
      <p:sp>
        <p:nvSpPr>
          <p:cNvPr id="3" name="Text Placeholder 2">
            <a:extLst>
              <a:ext uri="{FF2B5EF4-FFF2-40B4-BE49-F238E27FC236}">
                <a16:creationId xmlns:a16="http://schemas.microsoft.com/office/drawing/2014/main" id="{79ABEA6A-5147-4CEA-A552-788ED25A3933}"/>
              </a:ext>
            </a:extLst>
          </p:cNvPr>
          <p:cNvSpPr>
            <a:spLocks noGrp="1"/>
          </p:cNvSpPr>
          <p:nvPr>
            <p:ph type="body" idx="1"/>
          </p:nvPr>
        </p:nvSpPr>
        <p:spPr/>
        <p:txBody>
          <a:bodyPr/>
          <a:lstStyle/>
          <a:p>
            <a:r>
              <a:rPr lang="en-US"/>
              <a:t> </a:t>
            </a:r>
            <a:endParaRPr lang="en-US" dirty="0"/>
          </a:p>
        </p:txBody>
      </p:sp>
    </p:spTree>
    <p:extLst>
      <p:ext uri="{BB962C8B-B14F-4D97-AF65-F5344CB8AC3E}">
        <p14:creationId xmlns:p14="http://schemas.microsoft.com/office/powerpoint/2010/main" val="2539787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D027E60-555E-4050-ACD7-028A4DFA8F86}"/>
              </a:ext>
            </a:extLst>
          </p:cNvPr>
          <p:cNvSpPr/>
          <p:nvPr/>
        </p:nvSpPr>
        <p:spPr>
          <a:xfrm>
            <a:off x="7668680" y="1790699"/>
            <a:ext cx="4066119" cy="46863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CF6A94E-9091-43E2-A153-FDC4ADD9755C}"/>
              </a:ext>
            </a:extLst>
          </p:cNvPr>
          <p:cNvSpPr/>
          <p:nvPr/>
        </p:nvSpPr>
        <p:spPr>
          <a:xfrm>
            <a:off x="1231900" y="1790700"/>
            <a:ext cx="5956300" cy="46863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88E7D34-80AC-4E76-B047-B11297F9AEE0}"/>
              </a:ext>
            </a:extLst>
          </p:cNvPr>
          <p:cNvSpPr>
            <a:spLocks noGrp="1"/>
          </p:cNvSpPr>
          <p:nvPr>
            <p:ph type="title"/>
          </p:nvPr>
        </p:nvSpPr>
        <p:spPr/>
        <p:txBody>
          <a:bodyPr/>
          <a:lstStyle/>
          <a:p>
            <a:r>
              <a:rPr lang="en-US"/>
              <a:t>New Markets: Messaging Platforms</a:t>
            </a:r>
            <a:endParaRPr lang="en-US" dirty="0"/>
          </a:p>
        </p:txBody>
      </p:sp>
      <p:pic>
        <p:nvPicPr>
          <p:cNvPr id="8" name="Content Placeholder 7" descr="A picture containing drawing&#10;&#10;Description automatically generated">
            <a:extLst>
              <a:ext uri="{FF2B5EF4-FFF2-40B4-BE49-F238E27FC236}">
                <a16:creationId xmlns:a16="http://schemas.microsoft.com/office/drawing/2014/main" id="{75E8F794-FA94-4FB1-A9B8-1AF7B98F942D}"/>
              </a:ext>
            </a:extLst>
          </p:cNvPr>
          <p:cNvPicPr>
            <a:picLocks noGrp="1" noChangeAspect="1"/>
          </p:cNvPicPr>
          <p:nvPr>
            <p:ph sz="half" idx="1"/>
          </p:nvPr>
        </p:nvPicPr>
        <p:blipFill rotWithShape="1">
          <a:blip r:embed="rId3"/>
          <a:srcRect l="24974" t="8842" r="23577" b="13986"/>
          <a:stretch/>
        </p:blipFill>
        <p:spPr>
          <a:xfrm>
            <a:off x="1507069" y="4023784"/>
            <a:ext cx="2148414" cy="2148414"/>
          </a:xfrm>
        </p:spPr>
      </p:pic>
      <p:pic>
        <p:nvPicPr>
          <p:cNvPr id="3074" name="Picture 2" descr="Image result for telegram">
            <a:extLst>
              <a:ext uri="{FF2B5EF4-FFF2-40B4-BE49-F238E27FC236}">
                <a16:creationId xmlns:a16="http://schemas.microsoft.com/office/drawing/2014/main" id="{BA662E5B-F1CF-43E7-8FF2-FCF0489D62F7}"/>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587875" y="4023784"/>
            <a:ext cx="2148414" cy="21484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0BF3904-02CB-465B-B447-995887CD364B}"/>
              </a:ext>
            </a:extLst>
          </p:cNvPr>
          <p:cNvSpPr txBox="1"/>
          <p:nvPr/>
        </p:nvSpPr>
        <p:spPr>
          <a:xfrm>
            <a:off x="1507068" y="1977495"/>
            <a:ext cx="5384800" cy="1754326"/>
          </a:xfrm>
          <a:prstGeom prst="rect">
            <a:avLst/>
          </a:prstGeom>
          <a:noFill/>
        </p:spPr>
        <p:txBody>
          <a:bodyPr wrap="square" rtlCol="0">
            <a:spAutoFit/>
          </a:bodyPr>
          <a:lstStyle/>
          <a:p>
            <a:pPr marL="285750" indent="-285750">
              <a:buFont typeface="Arial" panose="020B0604020202020204" pitchFamily="34" charset="0"/>
              <a:buChar char="•"/>
            </a:pPr>
            <a:r>
              <a:rPr lang="en-US"/>
              <a:t>Encrypted messaging applications allow secure communication between purchaser and seller</a:t>
            </a:r>
            <a:endParaRPr lang="en-US" dirty="0"/>
          </a:p>
          <a:p>
            <a:pPr marL="285750" indent="-285750">
              <a:buFont typeface="Arial" panose="020B0604020202020204" pitchFamily="34" charset="0"/>
              <a:buChar char="•"/>
            </a:pPr>
            <a:r>
              <a:rPr lang="en-US"/>
              <a:t>Platforms also used for advertising</a:t>
            </a:r>
            <a:r>
              <a:rPr lang="en-US" dirty="0"/>
              <a:t>:</a:t>
            </a:r>
          </a:p>
          <a:p>
            <a:pPr marL="742950" lvl="1" indent="-285750">
              <a:buFont typeface="Arial" panose="020B0604020202020204" pitchFamily="34" charset="0"/>
              <a:buChar char="•"/>
            </a:pPr>
            <a:r>
              <a:rPr lang="en-US"/>
              <a:t>Chat groups</a:t>
            </a:r>
            <a:endParaRPr lang="en-US" dirty="0"/>
          </a:p>
          <a:p>
            <a:pPr marL="742950" lvl="1" indent="-285750">
              <a:buFont typeface="Arial" panose="020B0604020202020204" pitchFamily="34" charset="0"/>
              <a:buChar char="•"/>
            </a:pPr>
            <a:r>
              <a:rPr lang="en-US" dirty="0"/>
              <a:t>Spam</a:t>
            </a:r>
          </a:p>
          <a:p>
            <a:pPr marL="742950" lvl="1" indent="-285750">
              <a:buFont typeface="Arial" panose="020B0604020202020204" pitchFamily="34" charset="0"/>
              <a:buChar char="•"/>
            </a:pPr>
            <a:r>
              <a:rPr lang="en-US"/>
              <a:t>Buyer-seller communication</a:t>
            </a:r>
            <a:endParaRPr lang="en-US" dirty="0"/>
          </a:p>
        </p:txBody>
      </p:sp>
      <p:pic>
        <p:nvPicPr>
          <p:cNvPr id="11" name="Picture 10">
            <a:extLst>
              <a:ext uri="{FF2B5EF4-FFF2-40B4-BE49-F238E27FC236}">
                <a16:creationId xmlns:a16="http://schemas.microsoft.com/office/drawing/2014/main" id="{C176572C-4086-4EC2-933E-D0C339CAEE86}"/>
              </a:ext>
            </a:extLst>
          </p:cNvPr>
          <p:cNvPicPr>
            <a:picLocks noChangeAspect="1"/>
          </p:cNvPicPr>
          <p:nvPr/>
        </p:nvPicPr>
        <p:blipFill>
          <a:blip r:embed="rId5"/>
          <a:stretch>
            <a:fillRect/>
          </a:stretch>
        </p:blipFill>
        <p:spPr>
          <a:xfrm>
            <a:off x="7982479" y="2036497"/>
            <a:ext cx="3456517" cy="4194705"/>
          </a:xfrm>
          <a:prstGeom prst="rect">
            <a:avLst/>
          </a:prstGeom>
        </p:spPr>
      </p:pic>
    </p:spTree>
    <p:extLst>
      <p:ext uri="{BB962C8B-B14F-4D97-AF65-F5344CB8AC3E}">
        <p14:creationId xmlns:p14="http://schemas.microsoft.com/office/powerpoint/2010/main" val="2121673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932257-4E13-48B4-8335-3601C6E9383A}"/>
              </a:ext>
            </a:extLst>
          </p:cNvPr>
          <p:cNvSpPr/>
          <p:nvPr/>
        </p:nvSpPr>
        <p:spPr>
          <a:xfrm>
            <a:off x="1371598" y="1647916"/>
            <a:ext cx="9969502" cy="46863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7F6F2-2BBB-4D57-9536-17E628EEC2EB}"/>
              </a:ext>
            </a:extLst>
          </p:cNvPr>
          <p:cNvSpPr>
            <a:spLocks noGrp="1"/>
          </p:cNvSpPr>
          <p:nvPr>
            <p:ph type="title"/>
          </p:nvPr>
        </p:nvSpPr>
        <p:spPr/>
        <p:txBody>
          <a:bodyPr/>
          <a:lstStyle/>
          <a:p>
            <a:r>
              <a:rPr lang="en-US"/>
              <a:t>New Markets: Online Shopping</a:t>
            </a:r>
            <a:endParaRPr lang="en-US" dirty="0"/>
          </a:p>
        </p:txBody>
      </p:sp>
      <p:pic>
        <p:nvPicPr>
          <p:cNvPr id="11" name="Content Placeholder 10" descr="A picture containing room, curtain, computer&#10;&#10;Description automatically generated">
            <a:extLst>
              <a:ext uri="{FF2B5EF4-FFF2-40B4-BE49-F238E27FC236}">
                <a16:creationId xmlns:a16="http://schemas.microsoft.com/office/drawing/2014/main" id="{F1C5E0BF-A6B4-449D-8F60-92101AD01ABA}"/>
              </a:ext>
            </a:extLst>
          </p:cNvPr>
          <p:cNvPicPr>
            <a:picLocks noGrp="1" noChangeAspect="1"/>
          </p:cNvPicPr>
          <p:nvPr>
            <p:ph sz="half" idx="1"/>
          </p:nvPr>
        </p:nvPicPr>
        <p:blipFill rotWithShape="1">
          <a:blip r:embed="rId3"/>
          <a:srcRect t="24035" b="22470"/>
          <a:stretch/>
        </p:blipFill>
        <p:spPr>
          <a:xfrm>
            <a:off x="6524625" y="1855550"/>
            <a:ext cx="4448175" cy="1189762"/>
          </a:xfrm>
        </p:spPr>
      </p:pic>
      <p:pic>
        <p:nvPicPr>
          <p:cNvPr id="6" name="Picture 5">
            <a:extLst>
              <a:ext uri="{FF2B5EF4-FFF2-40B4-BE49-F238E27FC236}">
                <a16:creationId xmlns:a16="http://schemas.microsoft.com/office/drawing/2014/main" id="{4E4CF81C-DABC-484D-927F-3A51A779A9D2}"/>
              </a:ext>
            </a:extLst>
          </p:cNvPr>
          <p:cNvPicPr>
            <a:picLocks noChangeAspect="1"/>
          </p:cNvPicPr>
          <p:nvPr/>
        </p:nvPicPr>
        <p:blipFill>
          <a:blip r:embed="rId4"/>
          <a:stretch>
            <a:fillRect/>
          </a:stretch>
        </p:blipFill>
        <p:spPr>
          <a:xfrm>
            <a:off x="6524624" y="3396185"/>
            <a:ext cx="4448176" cy="1189762"/>
          </a:xfrm>
          <a:prstGeom prst="rect">
            <a:avLst/>
          </a:prstGeom>
        </p:spPr>
      </p:pic>
      <p:pic>
        <p:nvPicPr>
          <p:cNvPr id="9" name="Picture 8">
            <a:extLst>
              <a:ext uri="{FF2B5EF4-FFF2-40B4-BE49-F238E27FC236}">
                <a16:creationId xmlns:a16="http://schemas.microsoft.com/office/drawing/2014/main" id="{C4E17746-4C58-4FE0-8754-1859CC267073}"/>
              </a:ext>
            </a:extLst>
          </p:cNvPr>
          <p:cNvPicPr>
            <a:picLocks noChangeAspect="1"/>
          </p:cNvPicPr>
          <p:nvPr/>
        </p:nvPicPr>
        <p:blipFill rotWithShape="1">
          <a:blip r:embed="rId5"/>
          <a:srcRect l="19655" t="4102" r="24316"/>
          <a:stretch/>
        </p:blipFill>
        <p:spPr>
          <a:xfrm>
            <a:off x="6524624" y="4936820"/>
            <a:ext cx="4448177" cy="1189762"/>
          </a:xfrm>
          <a:prstGeom prst="rect">
            <a:avLst/>
          </a:prstGeom>
        </p:spPr>
      </p:pic>
      <p:sp>
        <p:nvSpPr>
          <p:cNvPr id="12" name="TextBox 11">
            <a:extLst>
              <a:ext uri="{FF2B5EF4-FFF2-40B4-BE49-F238E27FC236}">
                <a16:creationId xmlns:a16="http://schemas.microsoft.com/office/drawing/2014/main" id="{866BD8D9-EAA8-4D98-BBAE-F7BF85D2BEB3}"/>
              </a:ext>
            </a:extLst>
          </p:cNvPr>
          <p:cNvSpPr txBox="1"/>
          <p:nvPr/>
        </p:nvSpPr>
        <p:spPr>
          <a:xfrm>
            <a:off x="1689100" y="1855550"/>
            <a:ext cx="4448175" cy="1754326"/>
          </a:xfrm>
          <a:prstGeom prst="rect">
            <a:avLst/>
          </a:prstGeom>
          <a:noFill/>
        </p:spPr>
        <p:txBody>
          <a:bodyPr wrap="square" rtlCol="0">
            <a:spAutoFit/>
          </a:bodyPr>
          <a:lstStyle/>
          <a:p>
            <a:pPr marL="285750" indent="-285750">
              <a:buFont typeface="Arial" panose="020B0604020202020204" pitchFamily="34" charset="0"/>
              <a:buChar char="•"/>
            </a:pPr>
            <a:r>
              <a:rPr lang="en-US"/>
              <a:t>Online cryptomarkets functioning in Georgia</a:t>
            </a:r>
            <a:endParaRPr lang="en-US" dirty="0"/>
          </a:p>
          <a:p>
            <a:pPr marL="742950" lvl="1" indent="-285750">
              <a:buFont typeface="Arial" panose="020B0604020202020204" pitchFamily="34" charset="0"/>
              <a:buChar char="•"/>
            </a:pPr>
            <a:r>
              <a:rPr lang="en-US"/>
              <a:t>Payment by bitcoin</a:t>
            </a:r>
            <a:endParaRPr lang="en-US" dirty="0"/>
          </a:p>
          <a:p>
            <a:pPr marL="742950" lvl="1" indent="-285750">
              <a:buFont typeface="Arial" panose="020B0604020202020204" pitchFamily="34" charset="0"/>
              <a:buChar char="•"/>
            </a:pPr>
            <a:r>
              <a:rPr lang="en-US"/>
              <a:t>Delivery by drop-off in hidden locations</a:t>
            </a:r>
            <a:endParaRPr lang="en-US" dirty="0"/>
          </a:p>
          <a:p>
            <a:pPr marL="742950" lvl="1" indent="-285750">
              <a:buFont typeface="Arial" panose="020B0604020202020204" pitchFamily="34" charset="0"/>
              <a:buChar char="•"/>
            </a:pPr>
            <a:r>
              <a:rPr lang="en-US" dirty="0"/>
              <a:t>Single-vendor/multi-vendor</a:t>
            </a:r>
          </a:p>
        </p:txBody>
      </p:sp>
      <p:pic>
        <p:nvPicPr>
          <p:cNvPr id="13" name="Picture 12">
            <a:extLst>
              <a:ext uri="{FF2B5EF4-FFF2-40B4-BE49-F238E27FC236}">
                <a16:creationId xmlns:a16="http://schemas.microsoft.com/office/drawing/2014/main" id="{B52AEB4C-4DDE-46DA-A137-8E9B0807C7F5}"/>
              </a:ext>
            </a:extLst>
          </p:cNvPr>
          <p:cNvPicPr/>
          <p:nvPr/>
        </p:nvPicPr>
        <p:blipFill rotWithShape="1">
          <a:blip r:embed="rId6"/>
          <a:srcRect t="10025" b="19808"/>
          <a:stretch/>
        </p:blipFill>
        <p:spPr>
          <a:xfrm>
            <a:off x="1689100" y="4117099"/>
            <a:ext cx="4295777" cy="2009483"/>
          </a:xfrm>
          <a:prstGeom prst="rect">
            <a:avLst/>
          </a:prstGeom>
        </p:spPr>
      </p:pic>
      <p:sp>
        <p:nvSpPr>
          <p:cNvPr id="14" name="TextBox 13">
            <a:extLst>
              <a:ext uri="{FF2B5EF4-FFF2-40B4-BE49-F238E27FC236}">
                <a16:creationId xmlns:a16="http://schemas.microsoft.com/office/drawing/2014/main" id="{47F559C4-96C9-4338-BB49-791F2DB344D8}"/>
              </a:ext>
            </a:extLst>
          </p:cNvPr>
          <p:cNvSpPr txBox="1"/>
          <p:nvPr/>
        </p:nvSpPr>
        <p:spPr>
          <a:xfrm>
            <a:off x="1689099" y="5757250"/>
            <a:ext cx="4295777" cy="369332"/>
          </a:xfrm>
          <a:prstGeom prst="rect">
            <a:avLst/>
          </a:prstGeom>
          <a:solidFill>
            <a:srgbClr val="FFBD47">
              <a:alpha val="54118"/>
            </a:srgbClr>
          </a:solidFill>
        </p:spPr>
        <p:txBody>
          <a:bodyPr wrap="square" rtlCol="0">
            <a:spAutoFit/>
          </a:bodyPr>
          <a:lstStyle/>
          <a:p>
            <a:r>
              <a:rPr lang="en-US" i="1" err="1"/>
              <a:t>Source</a:t>
            </a:r>
            <a:r>
              <a:rPr lang="en-US" i="1"/>
              <a:t>: Agenda</a:t>
            </a:r>
            <a:r>
              <a:rPr lang="en-US" i="1" dirty="0" err="1"/>
              <a:t>.ge</a:t>
            </a:r>
            <a:endParaRPr lang="en-US" dirty="0"/>
          </a:p>
        </p:txBody>
      </p:sp>
    </p:spTree>
    <p:extLst>
      <p:ext uri="{BB962C8B-B14F-4D97-AF65-F5344CB8AC3E}">
        <p14:creationId xmlns:p14="http://schemas.microsoft.com/office/powerpoint/2010/main" val="524846637"/>
      </p:ext>
    </p:extLst>
  </p:cSld>
  <p:clrMapOvr>
    <a:masterClrMapping/>
  </p:clrMapOvr>
</p:sld>
</file>

<file path=ppt/theme/theme1.xml><?xml version="1.0" encoding="utf-8"?>
<a:theme xmlns:a="http://schemas.openxmlformats.org/drawingml/2006/main" name="Crop">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92E9E5-79AF-4029-8FCA-9C327D54FD8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34A532A-EA0D-41F9-B458-AF9358EF2F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9927E4-E194-47BE-91C2-B87D50CF51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9373</Words>
  <Application>Microsoft Office PowerPoint</Application>
  <PresentationFormat>Widescreen</PresentationFormat>
  <Paragraphs>880</Paragraphs>
  <Slides>35</Slides>
  <Notes>33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35</vt:i4>
      </vt:variant>
    </vt:vector>
  </HeadingPairs>
  <TitlesOfParts>
    <vt:vector size="42" baseType="lpstr">
      <vt:lpstr>Arial</vt:lpstr>
      <vt:lpstr>Calibri</vt:lpstr>
      <vt:lpstr>Franklin Gothic Book</vt:lpstr>
      <vt:lpstr>Garamond</vt:lpstr>
      <vt:lpstr>Wingdings</vt:lpstr>
      <vt:lpstr>Crop</vt:lpstr>
      <vt:lpstr>Office Theme</vt:lpstr>
      <vt:lpstr>Works-in-Progress – 10th Anniversary Series – Spring 2020</vt:lpstr>
      <vt:lpstr>Online Markets for Illicit Drugs in Georgia</vt:lpstr>
      <vt:lpstr>Georgia has the second highest per-capita rate of adult injecting drug use in the world</vt:lpstr>
      <vt:lpstr>New Drugs</vt:lpstr>
      <vt:lpstr>New Drugs</vt:lpstr>
      <vt:lpstr>New Psychoactive Substances (NPS)</vt:lpstr>
      <vt:lpstr>New Markets</vt:lpstr>
      <vt:lpstr>New Markets: Messaging Platforms</vt:lpstr>
      <vt:lpstr>New Markets: Online Shopping</vt:lpstr>
      <vt:lpstr>New Markets: Matanga</vt:lpstr>
      <vt:lpstr>Methodology</vt:lpstr>
      <vt:lpstr>Scraping and Sales Estimation</vt:lpstr>
      <vt:lpstr>Limitations and Advantages</vt:lpstr>
      <vt:lpstr>Findings</vt:lpstr>
      <vt:lpstr>Listings and vendors per region</vt:lpstr>
      <vt:lpstr>Sales over time</vt:lpstr>
      <vt:lpstr>Substances</vt:lpstr>
      <vt:lpstr>Cannabis</vt:lpstr>
      <vt:lpstr>Cocaine</vt:lpstr>
      <vt:lpstr>MDMA / Ecstasy</vt:lpstr>
      <vt:lpstr>Methadone and Subutex</vt:lpstr>
      <vt:lpstr>Alpha-PVP and 25i-NBOME</vt:lpstr>
      <vt:lpstr>Conclusions</vt:lpstr>
      <vt:lpstr>Conclusions</vt:lpstr>
      <vt:lpstr>Any questions?</vt:lpstr>
      <vt:lpstr>Injecting drug use in Georgia</vt:lpstr>
      <vt:lpstr>Drugs and public policy in Georgia</vt:lpstr>
      <vt:lpstr>New Old Drugs</vt:lpstr>
      <vt:lpstr>How do we know what we know about drugs?</vt:lpstr>
      <vt:lpstr>Surveys</vt:lpstr>
      <vt:lpstr>Police Records</vt:lpstr>
      <vt:lpstr>Police Records</vt:lpstr>
      <vt:lpstr>Cleaning and processing</vt:lpstr>
      <vt:lpstr>Sales estimation</vt:lpstr>
      <vt:lpstr>Policy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2020-03-06T12:41:43Z</dcterms:created>
  <dcterms:modified xsi:type="dcterms:W3CDTF">2020-03-11T14:25:31Z</dcterms:modified>
</cp:coreProperties>
</file>